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5"/>
  </p:notesMasterIdLst>
  <p:sldIdLst>
    <p:sldId id="256" r:id="rId2"/>
    <p:sldId id="375" r:id="rId3"/>
    <p:sldId id="354" r:id="rId4"/>
    <p:sldId id="337" r:id="rId5"/>
    <p:sldId id="380" r:id="rId6"/>
    <p:sldId id="381" r:id="rId7"/>
    <p:sldId id="377" r:id="rId8"/>
    <p:sldId id="383" r:id="rId9"/>
    <p:sldId id="346" r:id="rId10"/>
    <p:sldId id="384" r:id="rId11"/>
    <p:sldId id="352" r:id="rId12"/>
    <p:sldId id="347" r:id="rId13"/>
    <p:sldId id="348" r:id="rId14"/>
    <p:sldId id="368" r:id="rId15"/>
    <p:sldId id="369" r:id="rId16"/>
    <p:sldId id="351" r:id="rId17"/>
    <p:sldId id="363" r:id="rId18"/>
    <p:sldId id="364" r:id="rId19"/>
    <p:sldId id="365" r:id="rId20"/>
    <p:sldId id="366" r:id="rId21"/>
    <p:sldId id="374" r:id="rId22"/>
    <p:sldId id="376" r:id="rId23"/>
    <p:sldId id="367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2963"/>
    <a:srgbClr val="0060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59" autoAdjust="0"/>
    <p:restoredTop sz="86323" autoAdjust="0"/>
  </p:normalViewPr>
  <p:slideViewPr>
    <p:cSldViewPr>
      <p:cViewPr>
        <p:scale>
          <a:sx n="70" d="100"/>
          <a:sy n="70" d="100"/>
        </p:scale>
        <p:origin x="-52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F1DAEA-AA85-462C-AB8F-390ECD3EBB31}" type="doc">
      <dgm:prSet loTypeId="urn:microsoft.com/office/officeart/2005/8/layout/gear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97908A-525F-4737-B5EC-A3993A48963B}">
      <dgm:prSet phldrT="[Text]"/>
      <dgm:spPr/>
      <dgm:t>
        <a:bodyPr/>
        <a:lstStyle/>
        <a:p>
          <a:r>
            <a:rPr lang="en-US" dirty="0" smtClean="0"/>
            <a:t>FIBO Business conceptual ontology</a:t>
          </a:r>
          <a:endParaRPr lang="en-US" dirty="0"/>
        </a:p>
      </dgm:t>
    </dgm:pt>
    <dgm:pt modelId="{2DCB5F15-628F-4C26-89CB-A0B59B376FAC}" type="parTrans" cxnId="{475B2084-F1ED-4857-9FF0-6F3832347008}">
      <dgm:prSet/>
      <dgm:spPr/>
      <dgm:t>
        <a:bodyPr/>
        <a:lstStyle/>
        <a:p>
          <a:endParaRPr lang="en-US"/>
        </a:p>
      </dgm:t>
    </dgm:pt>
    <dgm:pt modelId="{4DE84E82-3404-45AB-B4CB-8B969E7D9ECF}" type="sibTrans" cxnId="{475B2084-F1ED-4857-9FF0-6F3832347008}">
      <dgm:prSet/>
      <dgm:spPr/>
      <dgm:t>
        <a:bodyPr/>
        <a:lstStyle/>
        <a:p>
          <a:endParaRPr lang="en-US"/>
        </a:p>
      </dgm:t>
    </dgm:pt>
    <dgm:pt modelId="{26B8A6F6-780F-45AD-B5B0-E65998CEBE09}">
      <dgm:prSet phldrT="[Text]"/>
      <dgm:spPr/>
      <dgm:t>
        <a:bodyPr/>
        <a:lstStyle/>
        <a:p>
          <a:r>
            <a:rPr lang="en-US" dirty="0" smtClean="0"/>
            <a:t>FIBO in OWL</a:t>
          </a:r>
          <a:endParaRPr lang="en-US" dirty="0"/>
        </a:p>
      </dgm:t>
    </dgm:pt>
    <dgm:pt modelId="{02CAADA9-475D-49D5-8238-F8AF6C6B92B5}" type="parTrans" cxnId="{134EB226-9E84-4259-ABCF-E833079E2B6E}">
      <dgm:prSet/>
      <dgm:spPr/>
      <dgm:t>
        <a:bodyPr/>
        <a:lstStyle/>
        <a:p>
          <a:endParaRPr lang="en-US"/>
        </a:p>
      </dgm:t>
    </dgm:pt>
    <dgm:pt modelId="{2C03CEFC-B684-4086-A908-454C64212197}" type="sibTrans" cxnId="{134EB226-9E84-4259-ABCF-E833079E2B6E}">
      <dgm:prSet/>
      <dgm:spPr/>
      <dgm:t>
        <a:bodyPr/>
        <a:lstStyle/>
        <a:p>
          <a:endParaRPr lang="en-US"/>
        </a:p>
      </dgm:t>
    </dgm:pt>
    <dgm:pt modelId="{3F8D17E1-05EC-4EF2-8F89-CB137CE54488}">
      <dgm:prSet phldrT="[Text]"/>
      <dgm:spPr/>
      <dgm:t>
        <a:bodyPr/>
        <a:lstStyle/>
        <a:p>
          <a:r>
            <a:rPr lang="en-US" dirty="0" smtClean="0"/>
            <a:t>Operational Ontology</a:t>
          </a:r>
          <a:endParaRPr lang="en-US" dirty="0"/>
        </a:p>
      </dgm:t>
    </dgm:pt>
    <dgm:pt modelId="{B785B52A-BA7E-448B-BEB2-B6A252A535D4}" type="parTrans" cxnId="{DC4786CB-DDCC-423C-ACEB-13FF88845183}">
      <dgm:prSet/>
      <dgm:spPr/>
      <dgm:t>
        <a:bodyPr/>
        <a:lstStyle/>
        <a:p>
          <a:endParaRPr lang="en-US"/>
        </a:p>
      </dgm:t>
    </dgm:pt>
    <dgm:pt modelId="{B9D7A2C3-782B-4551-ADD9-0B68AE4D79FB}" type="sibTrans" cxnId="{DC4786CB-DDCC-423C-ACEB-13FF88845183}">
      <dgm:prSet/>
      <dgm:spPr/>
      <dgm:t>
        <a:bodyPr/>
        <a:lstStyle/>
        <a:p>
          <a:endParaRPr lang="en-US"/>
        </a:p>
      </dgm:t>
    </dgm:pt>
    <dgm:pt modelId="{EA4E257C-532A-471D-8776-25713FA6E980}">
      <dgm:prSet phldrT="[Text]" custAng="21563715" custScaleX="101989" custLinFactNeighborX="-42460" custLinFactNeighborY="94758"/>
      <dgm:spPr/>
      <dgm:t>
        <a:bodyPr/>
        <a:lstStyle/>
        <a:p>
          <a:endParaRPr lang="en-US"/>
        </a:p>
      </dgm:t>
    </dgm:pt>
    <dgm:pt modelId="{5378F3AD-320F-4E2F-9205-FA689485FE60}" type="parTrans" cxnId="{02A613CB-54CC-4422-99D0-D82DAEAC1253}">
      <dgm:prSet/>
      <dgm:spPr/>
      <dgm:t>
        <a:bodyPr/>
        <a:lstStyle/>
        <a:p>
          <a:endParaRPr lang="en-US"/>
        </a:p>
      </dgm:t>
    </dgm:pt>
    <dgm:pt modelId="{31DD94CE-50F9-4063-86AC-F8B36BC554A9}" type="sibTrans" cxnId="{02A613CB-54CC-4422-99D0-D82DAEAC1253}">
      <dgm:prSet custLinFactX="20268" custLinFactNeighborX="100000" custLinFactNeighborY="89987"/>
      <dgm:spPr/>
      <dgm:t>
        <a:bodyPr/>
        <a:lstStyle/>
        <a:p>
          <a:endParaRPr lang="en-US"/>
        </a:p>
      </dgm:t>
    </dgm:pt>
    <dgm:pt modelId="{9EA66478-43B9-48A4-8E27-41F8571F6AD7}">
      <dgm:prSet custAng="21563715" custScaleX="101989" custLinFactNeighborX="-42460" custLinFactNeighborY="94758"/>
      <dgm:spPr/>
      <dgm:t>
        <a:bodyPr/>
        <a:lstStyle/>
        <a:p>
          <a:endParaRPr lang="en-US"/>
        </a:p>
      </dgm:t>
    </dgm:pt>
    <dgm:pt modelId="{65E218BF-33CF-4C91-A8E6-5337377AE4A4}" type="parTrans" cxnId="{D72A900E-BC47-4E52-A6C7-BB5140A76D74}">
      <dgm:prSet/>
      <dgm:spPr/>
      <dgm:t>
        <a:bodyPr/>
        <a:lstStyle/>
        <a:p>
          <a:endParaRPr lang="en-US"/>
        </a:p>
      </dgm:t>
    </dgm:pt>
    <dgm:pt modelId="{15389430-8C60-4FC1-957C-B75156C19E4B}" type="sibTrans" cxnId="{D72A900E-BC47-4E52-A6C7-BB5140A76D74}">
      <dgm:prSet custLinFactX="20268" custLinFactNeighborX="100000" custLinFactNeighborY="89987"/>
      <dgm:spPr/>
      <dgm:t>
        <a:bodyPr/>
        <a:lstStyle/>
        <a:p>
          <a:endParaRPr lang="en-US"/>
        </a:p>
      </dgm:t>
    </dgm:pt>
    <dgm:pt modelId="{67301AA5-D3F7-44A2-AA52-8E839E25E7E2}">
      <dgm:prSet custAng="21207696" custScaleX="101989" custLinFactNeighborX="-26399" custLinFactNeighborY="95746"/>
      <dgm:spPr/>
      <dgm:t>
        <a:bodyPr/>
        <a:lstStyle/>
        <a:p>
          <a:endParaRPr lang="en-US"/>
        </a:p>
      </dgm:t>
    </dgm:pt>
    <dgm:pt modelId="{C9FD66F8-49E7-43A8-BD4F-FCB805CF4BC5}" type="parTrans" cxnId="{7BB888E9-4BCC-4CDF-81D9-DC1C60E7BBBA}">
      <dgm:prSet/>
      <dgm:spPr/>
      <dgm:t>
        <a:bodyPr/>
        <a:lstStyle/>
        <a:p>
          <a:endParaRPr lang="en-US"/>
        </a:p>
      </dgm:t>
    </dgm:pt>
    <dgm:pt modelId="{81761FCD-413F-4D54-A971-5C45E286E268}" type="sibTrans" cxnId="{7BB888E9-4BCC-4CDF-81D9-DC1C60E7BBBA}">
      <dgm:prSet custAng="7347662" custLinFactNeighborX="57093" custLinFactNeighborY="80143"/>
      <dgm:spPr/>
      <dgm:t>
        <a:bodyPr/>
        <a:lstStyle/>
        <a:p>
          <a:endParaRPr lang="en-US"/>
        </a:p>
      </dgm:t>
    </dgm:pt>
    <dgm:pt modelId="{AEA8B530-53A5-41B6-9048-7DA9AE29161B}" type="pres">
      <dgm:prSet presAssocID="{B6F1DAEA-AA85-462C-AB8F-390ECD3EBB31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913E32E-9D77-4DF0-A166-B498CB6C5533}" type="pres">
      <dgm:prSet presAssocID="{9B97908A-525F-4737-B5EC-A3993A48963B}" presName="gear1" presStyleLbl="node1" presStyleIdx="0" presStyleCnt="3" custLinFactNeighborX="-92727" custLinFactNeighborY="-8181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B4E0F9-C581-4F8F-8108-0B3301896F53}" type="pres">
      <dgm:prSet presAssocID="{9B97908A-525F-4737-B5EC-A3993A48963B}" presName="gear1srcNode" presStyleLbl="node1" presStyleIdx="0" presStyleCnt="3"/>
      <dgm:spPr/>
      <dgm:t>
        <a:bodyPr/>
        <a:lstStyle/>
        <a:p>
          <a:endParaRPr lang="en-US"/>
        </a:p>
      </dgm:t>
    </dgm:pt>
    <dgm:pt modelId="{49B00F5B-3DB9-4DE0-97AF-3323F5027A1E}" type="pres">
      <dgm:prSet presAssocID="{9B97908A-525F-4737-B5EC-A3993A48963B}" presName="gear1dstNode" presStyleLbl="node1" presStyleIdx="0" presStyleCnt="3"/>
      <dgm:spPr/>
      <dgm:t>
        <a:bodyPr/>
        <a:lstStyle/>
        <a:p>
          <a:endParaRPr lang="en-US"/>
        </a:p>
      </dgm:t>
    </dgm:pt>
    <dgm:pt modelId="{73236411-36D1-4C53-924B-2BD248F0D730}" type="pres">
      <dgm:prSet presAssocID="{26B8A6F6-780F-45AD-B5B0-E65998CEBE09}" presName="gear2" presStyleLbl="node1" presStyleIdx="1" presStyleCnt="3" custLinFactNeighborX="72500" custLinFactNeighborY="-3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26B52D-38FD-4CE5-AD57-A46567731254}" type="pres">
      <dgm:prSet presAssocID="{26B8A6F6-780F-45AD-B5B0-E65998CEBE09}" presName="gear2srcNode" presStyleLbl="node1" presStyleIdx="1" presStyleCnt="3"/>
      <dgm:spPr/>
      <dgm:t>
        <a:bodyPr/>
        <a:lstStyle/>
        <a:p>
          <a:endParaRPr lang="en-US"/>
        </a:p>
      </dgm:t>
    </dgm:pt>
    <dgm:pt modelId="{D702ACF1-F8F0-4EC4-BDD4-F40F9A77C156}" type="pres">
      <dgm:prSet presAssocID="{26B8A6F6-780F-45AD-B5B0-E65998CEBE09}" presName="gear2dstNode" presStyleLbl="node1" presStyleIdx="1" presStyleCnt="3"/>
      <dgm:spPr/>
      <dgm:t>
        <a:bodyPr/>
        <a:lstStyle/>
        <a:p>
          <a:endParaRPr lang="en-US"/>
        </a:p>
      </dgm:t>
    </dgm:pt>
    <dgm:pt modelId="{E5208111-5409-4412-86A6-B6D00013673F}" type="pres">
      <dgm:prSet presAssocID="{3F8D17E1-05EC-4EF2-8F89-CB137CE54488}" presName="gear3" presStyleLbl="node1" presStyleIdx="2" presStyleCnt="3" custAng="21207696" custScaleX="101989" custLinFactNeighborX="-26399" custLinFactNeighborY="95746"/>
      <dgm:spPr/>
      <dgm:t>
        <a:bodyPr/>
        <a:lstStyle/>
        <a:p>
          <a:endParaRPr lang="en-US"/>
        </a:p>
      </dgm:t>
    </dgm:pt>
    <dgm:pt modelId="{B5AEB91C-D3B2-41BF-A73E-6083D57CAFEA}" type="pres">
      <dgm:prSet presAssocID="{3F8D17E1-05EC-4EF2-8F89-CB137CE54488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B52FC42-491E-451E-AC41-C9BED8287EAD}" type="pres">
      <dgm:prSet presAssocID="{3F8D17E1-05EC-4EF2-8F89-CB137CE54488}" presName="gear3srcNode" presStyleLbl="node1" presStyleIdx="2" presStyleCnt="3"/>
      <dgm:spPr/>
      <dgm:t>
        <a:bodyPr/>
        <a:lstStyle/>
        <a:p>
          <a:endParaRPr lang="en-US"/>
        </a:p>
      </dgm:t>
    </dgm:pt>
    <dgm:pt modelId="{D8506855-A0B7-454B-9CA0-807432DA7EC9}" type="pres">
      <dgm:prSet presAssocID="{3F8D17E1-05EC-4EF2-8F89-CB137CE54488}" presName="gear3dstNode" presStyleLbl="node1" presStyleIdx="2" presStyleCnt="3"/>
      <dgm:spPr/>
      <dgm:t>
        <a:bodyPr/>
        <a:lstStyle/>
        <a:p>
          <a:endParaRPr lang="en-US"/>
        </a:p>
      </dgm:t>
    </dgm:pt>
    <dgm:pt modelId="{A23281AD-0B6B-4177-8EB6-FEC387BE3012}" type="pres">
      <dgm:prSet presAssocID="{4DE84E82-3404-45AB-B4CB-8B969E7D9ECF}" presName="connector1" presStyleLbl="sibTrans2D1" presStyleIdx="0" presStyleCnt="3" custAng="11995363" custLinFactNeighborX="-82404" custLinFactNeighborY="-61752"/>
      <dgm:spPr/>
      <dgm:t>
        <a:bodyPr/>
        <a:lstStyle/>
        <a:p>
          <a:endParaRPr lang="en-US"/>
        </a:p>
      </dgm:t>
    </dgm:pt>
    <dgm:pt modelId="{435B2AB0-4273-4A9B-8E2B-4D19027693C9}" type="pres">
      <dgm:prSet presAssocID="{2C03CEFC-B684-4086-A908-454C64212197}" presName="connector2" presStyleLbl="sibTrans2D1" presStyleIdx="1" presStyleCnt="3" custAng="4837421" custFlipHor="0" custScaleX="102923" custLinFactNeighborX="61115" custLinFactNeighborY="-21577"/>
      <dgm:spPr/>
      <dgm:t>
        <a:bodyPr/>
        <a:lstStyle/>
        <a:p>
          <a:endParaRPr lang="en-US"/>
        </a:p>
      </dgm:t>
    </dgm:pt>
    <dgm:pt modelId="{5004012A-0738-4F43-81F3-DB4ED7FEC085}" type="pres">
      <dgm:prSet presAssocID="{B9D7A2C3-782B-4551-ADD9-0B68AE4D79FB}" presName="connector3" presStyleLbl="sibTrans2D1" presStyleIdx="2" presStyleCnt="3" custAng="7347662" custLinFactNeighborX="54675" custLinFactNeighborY="84177"/>
      <dgm:spPr/>
      <dgm:t>
        <a:bodyPr/>
        <a:lstStyle/>
        <a:p>
          <a:endParaRPr lang="en-US"/>
        </a:p>
      </dgm:t>
    </dgm:pt>
  </dgm:ptLst>
  <dgm:cxnLst>
    <dgm:cxn modelId="{E4E0D23A-CC8B-4058-9BEE-23B148F82A8A}" type="presOf" srcId="{2C03CEFC-B684-4086-A908-454C64212197}" destId="{435B2AB0-4273-4A9B-8E2B-4D19027693C9}" srcOrd="0" destOrd="0" presId="urn:microsoft.com/office/officeart/2005/8/layout/gear1"/>
    <dgm:cxn modelId="{BCE7B680-9B41-4F0F-B1C5-5225D74B7B48}" type="presOf" srcId="{26B8A6F6-780F-45AD-B5B0-E65998CEBE09}" destId="{5E26B52D-38FD-4CE5-AD57-A46567731254}" srcOrd="1" destOrd="0" presId="urn:microsoft.com/office/officeart/2005/8/layout/gear1"/>
    <dgm:cxn modelId="{C7148236-A49A-4A4D-ABBC-C6AC1749B4EF}" type="presOf" srcId="{3F8D17E1-05EC-4EF2-8F89-CB137CE54488}" destId="{E5208111-5409-4412-86A6-B6D00013673F}" srcOrd="0" destOrd="0" presId="urn:microsoft.com/office/officeart/2005/8/layout/gear1"/>
    <dgm:cxn modelId="{DC4786CB-DDCC-423C-ACEB-13FF88845183}" srcId="{B6F1DAEA-AA85-462C-AB8F-390ECD3EBB31}" destId="{3F8D17E1-05EC-4EF2-8F89-CB137CE54488}" srcOrd="2" destOrd="0" parTransId="{B785B52A-BA7E-448B-BEB2-B6A252A535D4}" sibTransId="{B9D7A2C3-782B-4551-ADD9-0B68AE4D79FB}"/>
    <dgm:cxn modelId="{6E1CBFD5-0140-4BC4-9F47-C2B22C376DBB}" type="presOf" srcId="{9B97908A-525F-4737-B5EC-A3993A48963B}" destId="{9913E32E-9D77-4DF0-A166-B498CB6C5533}" srcOrd="0" destOrd="0" presId="urn:microsoft.com/office/officeart/2005/8/layout/gear1"/>
    <dgm:cxn modelId="{DACAB9C7-53FD-470E-A9E8-CA64FEE14AA4}" type="presOf" srcId="{3F8D17E1-05EC-4EF2-8F89-CB137CE54488}" destId="{D8506855-A0B7-454B-9CA0-807432DA7EC9}" srcOrd="3" destOrd="0" presId="urn:microsoft.com/office/officeart/2005/8/layout/gear1"/>
    <dgm:cxn modelId="{BD2E7FDB-F491-44E0-8A67-8B60E5BD1EB2}" type="presOf" srcId="{3F8D17E1-05EC-4EF2-8F89-CB137CE54488}" destId="{B5AEB91C-D3B2-41BF-A73E-6083D57CAFEA}" srcOrd="1" destOrd="0" presId="urn:microsoft.com/office/officeart/2005/8/layout/gear1"/>
    <dgm:cxn modelId="{7BB888E9-4BCC-4CDF-81D9-DC1C60E7BBBA}" srcId="{B6F1DAEA-AA85-462C-AB8F-390ECD3EBB31}" destId="{67301AA5-D3F7-44A2-AA52-8E839E25E7E2}" srcOrd="5" destOrd="0" parTransId="{C9FD66F8-49E7-43A8-BD4F-FCB805CF4BC5}" sibTransId="{81761FCD-413F-4D54-A971-5C45E286E268}"/>
    <dgm:cxn modelId="{134EB226-9E84-4259-ABCF-E833079E2B6E}" srcId="{B6F1DAEA-AA85-462C-AB8F-390ECD3EBB31}" destId="{26B8A6F6-780F-45AD-B5B0-E65998CEBE09}" srcOrd="1" destOrd="0" parTransId="{02CAADA9-475D-49D5-8238-F8AF6C6B92B5}" sibTransId="{2C03CEFC-B684-4086-A908-454C64212197}"/>
    <dgm:cxn modelId="{2B8204C0-1C6B-4E48-B31C-B639F8E03734}" type="presOf" srcId="{26B8A6F6-780F-45AD-B5B0-E65998CEBE09}" destId="{73236411-36D1-4C53-924B-2BD248F0D730}" srcOrd="0" destOrd="0" presId="urn:microsoft.com/office/officeart/2005/8/layout/gear1"/>
    <dgm:cxn modelId="{A8965C56-6AC3-4732-9E30-3BC48486FAA7}" type="presOf" srcId="{4DE84E82-3404-45AB-B4CB-8B969E7D9ECF}" destId="{A23281AD-0B6B-4177-8EB6-FEC387BE3012}" srcOrd="0" destOrd="0" presId="urn:microsoft.com/office/officeart/2005/8/layout/gear1"/>
    <dgm:cxn modelId="{D72A900E-BC47-4E52-A6C7-BB5140A76D74}" srcId="{B6F1DAEA-AA85-462C-AB8F-390ECD3EBB31}" destId="{9EA66478-43B9-48A4-8E27-41F8571F6AD7}" srcOrd="4" destOrd="0" parTransId="{65E218BF-33CF-4C91-A8E6-5337377AE4A4}" sibTransId="{15389430-8C60-4FC1-957C-B75156C19E4B}"/>
    <dgm:cxn modelId="{31A9DA85-3166-46CA-A803-CA094316D933}" type="presOf" srcId="{B9D7A2C3-782B-4551-ADD9-0B68AE4D79FB}" destId="{5004012A-0738-4F43-81F3-DB4ED7FEC085}" srcOrd="0" destOrd="0" presId="urn:microsoft.com/office/officeart/2005/8/layout/gear1"/>
    <dgm:cxn modelId="{A57ECCDA-963E-4E7E-B1B9-5EDD219ACD72}" type="presOf" srcId="{9B97908A-525F-4737-B5EC-A3993A48963B}" destId="{49B00F5B-3DB9-4DE0-97AF-3323F5027A1E}" srcOrd="2" destOrd="0" presId="urn:microsoft.com/office/officeart/2005/8/layout/gear1"/>
    <dgm:cxn modelId="{2DAB2BB3-E96E-494E-A62B-C08646417CF5}" type="presOf" srcId="{3F8D17E1-05EC-4EF2-8F89-CB137CE54488}" destId="{BB52FC42-491E-451E-AC41-C9BED8287EAD}" srcOrd="2" destOrd="0" presId="urn:microsoft.com/office/officeart/2005/8/layout/gear1"/>
    <dgm:cxn modelId="{475B2084-F1ED-4857-9FF0-6F3832347008}" srcId="{B6F1DAEA-AA85-462C-AB8F-390ECD3EBB31}" destId="{9B97908A-525F-4737-B5EC-A3993A48963B}" srcOrd="0" destOrd="0" parTransId="{2DCB5F15-628F-4C26-89CB-A0B59B376FAC}" sibTransId="{4DE84E82-3404-45AB-B4CB-8B969E7D9ECF}"/>
    <dgm:cxn modelId="{55719356-08D2-4134-A30A-923A6E0EA506}" type="presOf" srcId="{26B8A6F6-780F-45AD-B5B0-E65998CEBE09}" destId="{D702ACF1-F8F0-4EC4-BDD4-F40F9A77C156}" srcOrd="2" destOrd="0" presId="urn:microsoft.com/office/officeart/2005/8/layout/gear1"/>
    <dgm:cxn modelId="{34A2DA72-02D1-421D-A647-BCDCAE5EFB9C}" type="presOf" srcId="{9B97908A-525F-4737-B5EC-A3993A48963B}" destId="{23B4E0F9-C581-4F8F-8108-0B3301896F53}" srcOrd="1" destOrd="0" presId="urn:microsoft.com/office/officeart/2005/8/layout/gear1"/>
    <dgm:cxn modelId="{02A613CB-54CC-4422-99D0-D82DAEAC1253}" srcId="{B6F1DAEA-AA85-462C-AB8F-390ECD3EBB31}" destId="{EA4E257C-532A-471D-8776-25713FA6E980}" srcOrd="3" destOrd="0" parTransId="{5378F3AD-320F-4E2F-9205-FA689485FE60}" sibTransId="{31DD94CE-50F9-4063-86AC-F8B36BC554A9}"/>
    <dgm:cxn modelId="{ED8FB8E5-961F-4350-B67B-DDB412667274}" type="presOf" srcId="{B6F1DAEA-AA85-462C-AB8F-390ECD3EBB31}" destId="{AEA8B530-53A5-41B6-9048-7DA9AE29161B}" srcOrd="0" destOrd="0" presId="urn:microsoft.com/office/officeart/2005/8/layout/gear1"/>
    <dgm:cxn modelId="{C19974AE-2542-4C46-99DC-CF2D7F1123C2}" type="presParOf" srcId="{AEA8B530-53A5-41B6-9048-7DA9AE29161B}" destId="{9913E32E-9D77-4DF0-A166-B498CB6C5533}" srcOrd="0" destOrd="0" presId="urn:microsoft.com/office/officeart/2005/8/layout/gear1"/>
    <dgm:cxn modelId="{11B760A9-C301-4A12-A76C-5025671CE4FE}" type="presParOf" srcId="{AEA8B530-53A5-41B6-9048-7DA9AE29161B}" destId="{23B4E0F9-C581-4F8F-8108-0B3301896F53}" srcOrd="1" destOrd="0" presId="urn:microsoft.com/office/officeart/2005/8/layout/gear1"/>
    <dgm:cxn modelId="{3C6D6652-2563-4621-92ED-B85A972F8BA3}" type="presParOf" srcId="{AEA8B530-53A5-41B6-9048-7DA9AE29161B}" destId="{49B00F5B-3DB9-4DE0-97AF-3323F5027A1E}" srcOrd="2" destOrd="0" presId="urn:microsoft.com/office/officeart/2005/8/layout/gear1"/>
    <dgm:cxn modelId="{4D15943C-5384-4BD0-8097-7C883A45C84C}" type="presParOf" srcId="{AEA8B530-53A5-41B6-9048-7DA9AE29161B}" destId="{73236411-36D1-4C53-924B-2BD248F0D730}" srcOrd="3" destOrd="0" presId="urn:microsoft.com/office/officeart/2005/8/layout/gear1"/>
    <dgm:cxn modelId="{DEE99580-DD6A-498B-B29A-E7DB02B6A5EE}" type="presParOf" srcId="{AEA8B530-53A5-41B6-9048-7DA9AE29161B}" destId="{5E26B52D-38FD-4CE5-AD57-A46567731254}" srcOrd="4" destOrd="0" presId="urn:microsoft.com/office/officeart/2005/8/layout/gear1"/>
    <dgm:cxn modelId="{28B5AA21-0B1F-48C4-BD65-8BD5D9AD04B9}" type="presParOf" srcId="{AEA8B530-53A5-41B6-9048-7DA9AE29161B}" destId="{D702ACF1-F8F0-4EC4-BDD4-F40F9A77C156}" srcOrd="5" destOrd="0" presId="urn:microsoft.com/office/officeart/2005/8/layout/gear1"/>
    <dgm:cxn modelId="{773FDAFE-EBC2-4644-B534-DB89528EF8DA}" type="presParOf" srcId="{AEA8B530-53A5-41B6-9048-7DA9AE29161B}" destId="{E5208111-5409-4412-86A6-B6D00013673F}" srcOrd="6" destOrd="0" presId="urn:microsoft.com/office/officeart/2005/8/layout/gear1"/>
    <dgm:cxn modelId="{156D3216-DCCE-4E59-968A-CDE2E475481F}" type="presParOf" srcId="{AEA8B530-53A5-41B6-9048-7DA9AE29161B}" destId="{B5AEB91C-D3B2-41BF-A73E-6083D57CAFEA}" srcOrd="7" destOrd="0" presId="urn:microsoft.com/office/officeart/2005/8/layout/gear1"/>
    <dgm:cxn modelId="{EEC85B45-685D-4D3E-8F47-E2982D37AC90}" type="presParOf" srcId="{AEA8B530-53A5-41B6-9048-7DA9AE29161B}" destId="{BB52FC42-491E-451E-AC41-C9BED8287EAD}" srcOrd="8" destOrd="0" presId="urn:microsoft.com/office/officeart/2005/8/layout/gear1"/>
    <dgm:cxn modelId="{AF20D57A-5DB9-41F1-9A1E-7E1F3DE9AA75}" type="presParOf" srcId="{AEA8B530-53A5-41B6-9048-7DA9AE29161B}" destId="{D8506855-A0B7-454B-9CA0-807432DA7EC9}" srcOrd="9" destOrd="0" presId="urn:microsoft.com/office/officeart/2005/8/layout/gear1"/>
    <dgm:cxn modelId="{24506733-DBDD-4FD1-AE72-CD1BE1B5C321}" type="presParOf" srcId="{AEA8B530-53A5-41B6-9048-7DA9AE29161B}" destId="{A23281AD-0B6B-4177-8EB6-FEC387BE3012}" srcOrd="10" destOrd="0" presId="urn:microsoft.com/office/officeart/2005/8/layout/gear1"/>
    <dgm:cxn modelId="{9A06F5FD-C946-4E24-ACE9-38482954C035}" type="presParOf" srcId="{AEA8B530-53A5-41B6-9048-7DA9AE29161B}" destId="{435B2AB0-4273-4A9B-8E2B-4D19027693C9}" srcOrd="11" destOrd="0" presId="urn:microsoft.com/office/officeart/2005/8/layout/gear1"/>
    <dgm:cxn modelId="{EEFA76E7-484A-45EC-83D1-30E3C8C8DE12}" type="presParOf" srcId="{AEA8B530-53A5-41B6-9048-7DA9AE29161B}" destId="{5004012A-0738-4F43-81F3-DB4ED7FEC085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13E32E-9D77-4DF0-A166-B498CB6C5533}">
      <dsp:nvSpPr>
        <dsp:cNvPr id="0" name=""/>
        <dsp:cNvSpPr/>
      </dsp:nvSpPr>
      <dsp:spPr>
        <a:xfrm>
          <a:off x="914408" y="5"/>
          <a:ext cx="3143250" cy="3143250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FIBO Business conceptual ontology</a:t>
          </a:r>
          <a:endParaRPr lang="en-US" sz="2000" kern="1200" dirty="0"/>
        </a:p>
      </dsp:txBody>
      <dsp:txXfrm>
        <a:off x="1546341" y="736296"/>
        <a:ext cx="1879384" cy="1615696"/>
      </dsp:txXfrm>
    </dsp:sp>
    <dsp:sp modelId="{73236411-36D1-4C53-924B-2BD248F0D730}">
      <dsp:nvSpPr>
        <dsp:cNvPr id="0" name=""/>
        <dsp:cNvSpPr/>
      </dsp:nvSpPr>
      <dsp:spPr>
        <a:xfrm>
          <a:off x="3657600" y="1143000"/>
          <a:ext cx="2286000" cy="2286000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FIBO in OWL</a:t>
          </a:r>
          <a:endParaRPr lang="en-US" sz="2000" kern="1200" dirty="0"/>
        </a:p>
      </dsp:txBody>
      <dsp:txXfrm>
        <a:off x="4233107" y="1721986"/>
        <a:ext cx="1134986" cy="1128028"/>
      </dsp:txXfrm>
    </dsp:sp>
    <dsp:sp modelId="{E5208111-5409-4412-86A6-B6D00013673F}">
      <dsp:nvSpPr>
        <dsp:cNvPr id="0" name=""/>
        <dsp:cNvSpPr/>
      </dsp:nvSpPr>
      <dsp:spPr>
        <a:xfrm rot="20307696">
          <a:off x="2526037" y="2886350"/>
          <a:ext cx="2300669" cy="2223507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Operational Ontology</a:t>
          </a:r>
          <a:endParaRPr lang="en-US" sz="2000" kern="1200" dirty="0"/>
        </a:p>
      </dsp:txBody>
      <dsp:txXfrm rot="900000">
        <a:off x="3035218" y="3369454"/>
        <a:ext cx="1282307" cy="1257300"/>
      </dsp:txXfrm>
    </dsp:sp>
    <dsp:sp modelId="{A23281AD-0B6B-4177-8EB6-FEC387BE3012}">
      <dsp:nvSpPr>
        <dsp:cNvPr id="0" name=""/>
        <dsp:cNvSpPr/>
      </dsp:nvSpPr>
      <dsp:spPr>
        <a:xfrm rot="11995363">
          <a:off x="288990" y="-396822"/>
          <a:ext cx="4023360" cy="4023360"/>
        </a:xfrm>
        <a:prstGeom prst="circularArrow">
          <a:avLst>
            <a:gd name="adj1" fmla="val 4687"/>
            <a:gd name="adj2" fmla="val 299029"/>
            <a:gd name="adj3" fmla="val 2543535"/>
            <a:gd name="adj4" fmla="val 15803529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5B2AB0-4273-4A9B-8E2B-4D19027693C9}">
      <dsp:nvSpPr>
        <dsp:cNvPr id="0" name=""/>
        <dsp:cNvSpPr/>
      </dsp:nvSpPr>
      <dsp:spPr>
        <a:xfrm rot="4837421">
          <a:off x="3339208" y="685724"/>
          <a:ext cx="3008668" cy="2923222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04012A-0738-4F43-81F3-DB4ED7FEC085}">
      <dsp:nvSpPr>
        <dsp:cNvPr id="0" name=""/>
        <dsp:cNvSpPr/>
      </dsp:nvSpPr>
      <dsp:spPr>
        <a:xfrm rot="7347662">
          <a:off x="4485810" y="2407673"/>
          <a:ext cx="3151822" cy="3151822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FC723B-399F-4A90-8296-830E5DB4E765}" type="datetimeFigureOut">
              <a:rPr lang="en-US" smtClean="0"/>
              <a:pPr/>
              <a:t>8/1/2012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D2869B-921B-4CCE-897D-ADE41B506C3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816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E1B46-8ADD-4A2E-AB61-0E5BCC4C79AB}" type="datetime1">
              <a:rPr lang="en-US" smtClean="0"/>
              <a:pPr>
                <a:defRPr/>
              </a:pPr>
              <a:t>8/1/2012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18E282-EBFC-4412-8B3F-30C7B15CB7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D6267C-5F63-43FB-953A-A976EF4E6229}" type="datetime1">
              <a:rPr lang="en-US" smtClean="0"/>
              <a:pPr>
                <a:defRPr/>
              </a:pPr>
              <a:t>8/1/2012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6F74EC-37D6-44FE-8E84-6CFA0135BCA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45367-FC62-4735-BCA9-3DD46055D026}" type="datetime1">
              <a:rPr lang="en-US" smtClean="0"/>
              <a:pPr>
                <a:defRPr/>
              </a:pPr>
              <a:t>8/1/2012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D6DB0-F130-4CD7-BC01-EC85765301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63562"/>
          </a:xfrm>
        </p:spPr>
        <p:txBody>
          <a:bodyPr/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71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86800" y="6356350"/>
            <a:ext cx="381000" cy="365125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838200"/>
            <a:ext cx="822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8903-0092-42E3-817E-1D62A797690F}" type="datetime1">
              <a:rPr lang="en-US" smtClean="0"/>
              <a:pPr>
                <a:defRPr/>
              </a:pPr>
              <a:t>8/1/2012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5D8AD-8C41-461C-977C-39E1B6B656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24C57-850C-417E-9FAA-BE8D6A8DBE2C}" type="datetime1">
              <a:rPr lang="en-US" smtClean="0"/>
              <a:pPr>
                <a:defRPr/>
              </a:pPr>
              <a:t>8/1/2012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C97409-C3A8-4142-9020-BEC4CC1580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28E2E-814B-4C22-851F-F0549AD7FC66}" type="datetime1">
              <a:rPr lang="en-US" smtClean="0"/>
              <a:pPr>
                <a:defRPr/>
              </a:pPr>
              <a:t>8/1/2012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F763-BEBA-4E81-AB50-EEE533FC35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3F742-F6A3-4DC9-AE0A-7277E31EA597}" type="datetime1">
              <a:rPr lang="en-US" smtClean="0"/>
              <a:pPr>
                <a:defRPr/>
              </a:pPr>
              <a:t>8/1/2012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868DC-D813-47B4-BCA0-5910B6BA04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3BC2E-9C88-463F-A988-4D5ECDDA207E}" type="datetime1">
              <a:rPr lang="en-US" smtClean="0"/>
              <a:pPr>
                <a:defRPr/>
              </a:pPr>
              <a:t>8/1/2012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D8CD7-FEF3-4495-AF79-015AD3D984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75F7E-86C8-48D4-AA60-B2BA6081090A}" type="datetime1">
              <a:rPr lang="en-US" smtClean="0"/>
              <a:pPr>
                <a:defRPr/>
              </a:pPr>
              <a:t>8/1/2012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35A33-83E3-44CF-92E6-9E49D666A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898F2-689D-4729-A6BF-EDB64FFEC70D}" type="datetime1">
              <a:rPr lang="en-US" smtClean="0"/>
              <a:pPr>
                <a:defRPr/>
              </a:pPr>
              <a:t>8/1/2012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EECB8-9F4C-4F27-840F-D7F2A3FA883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7A79AE5-5F06-42A5-9C04-AB48C36DAE94}" type="datetime1">
              <a:rPr lang="en-US" smtClean="0"/>
              <a:pPr>
                <a:defRPr/>
              </a:pPr>
              <a:t>8/1/2012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008EE3A-0931-4FF7-8196-554F4BA17F7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Financial Industry Business Ontology (FIBO)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898989"/>
                </a:solidFill>
              </a:rPr>
              <a:t>Monthly Status/review call</a:t>
            </a:r>
          </a:p>
          <a:p>
            <a:r>
              <a:rPr lang="en-US" dirty="0" smtClean="0">
                <a:solidFill>
                  <a:srgbClr val="898989"/>
                </a:solidFill>
              </a:rPr>
              <a:t>Wednesday </a:t>
            </a:r>
            <a:r>
              <a:rPr lang="en-US" dirty="0" smtClean="0">
                <a:solidFill>
                  <a:srgbClr val="898989"/>
                </a:solidFill>
              </a:rPr>
              <a:t>August 1</a:t>
            </a:r>
            <a:r>
              <a:rPr lang="en-US" baseline="30000" dirty="0" smtClean="0">
                <a:solidFill>
                  <a:srgbClr val="898989"/>
                </a:solidFill>
              </a:rPr>
              <a:t>st</a:t>
            </a:r>
            <a:r>
              <a:rPr lang="en-US" dirty="0" smtClean="0">
                <a:solidFill>
                  <a:srgbClr val="898989"/>
                </a:solidFill>
              </a:rPr>
              <a:t> 2012</a:t>
            </a:r>
            <a:endParaRPr lang="en-US" dirty="0" smtClean="0">
              <a:solidFill>
                <a:srgbClr val="898989"/>
              </a:solidFill>
            </a:endParaRPr>
          </a:p>
        </p:txBody>
      </p:sp>
      <p:pic>
        <p:nvPicPr>
          <p:cNvPr id="13315" name="Picture 3" descr="[OMG's 20th Anniversary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2" y="76200"/>
            <a:ext cx="2185988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4" descr="EDM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34925"/>
            <a:ext cx="16002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http://fdtf.omg.org/images/buttons-icons-lines/finance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62200" y="304800"/>
            <a:ext cx="50292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Status:</a:t>
            </a:r>
            <a:r>
              <a:rPr lang="en-US" baseline="0" dirty="0" smtClean="0"/>
              <a:t> Basic Business Ontology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00400"/>
            <a:ext cx="8229600" cy="3276600"/>
          </a:xfrm>
        </p:spPr>
        <p:txBody>
          <a:bodyPr/>
          <a:lstStyle/>
          <a:p>
            <a:r>
              <a:rPr lang="en-US" sz="2400" dirty="0"/>
              <a:t>Shared Semantics / Namespace Alignment</a:t>
            </a:r>
          </a:p>
          <a:p>
            <a:pPr lvl="1"/>
            <a:r>
              <a:rPr lang="en-US" sz="2000" dirty="0"/>
              <a:t>Transactions (REA/XBRL): </a:t>
            </a:r>
            <a:r>
              <a:rPr lang="en-US" sz="2000" dirty="0" smtClean="0"/>
              <a:t>now bi-weekly</a:t>
            </a:r>
          </a:p>
          <a:p>
            <a:pPr lvl="2"/>
            <a:r>
              <a:rPr lang="en-US" sz="1600" dirty="0" smtClean="0"/>
              <a:t>Good progress being made</a:t>
            </a:r>
            <a:endParaRPr lang="en-US" sz="1600" dirty="0"/>
          </a:p>
          <a:p>
            <a:pPr lvl="2"/>
            <a:r>
              <a:rPr lang="en-US" sz="1600" dirty="0"/>
              <a:t>Needed for securities, derivatives transactions</a:t>
            </a:r>
          </a:p>
          <a:p>
            <a:pPr lvl="2"/>
            <a:r>
              <a:rPr lang="en-US" sz="1600" dirty="0"/>
              <a:t>Transaction Heat Map</a:t>
            </a:r>
          </a:p>
          <a:p>
            <a:pPr lvl="1"/>
            <a:r>
              <a:rPr lang="en-US" sz="2000" dirty="0"/>
              <a:t>Date / Time: working with OMG DTV</a:t>
            </a:r>
          </a:p>
          <a:p>
            <a:pPr lvl="2"/>
            <a:r>
              <a:rPr lang="en-US" sz="1600" dirty="0"/>
              <a:t>Phase 1 needed for Securities, Derivatives (schedules etc.)</a:t>
            </a:r>
          </a:p>
          <a:p>
            <a:pPr lvl="2"/>
            <a:r>
              <a:rPr lang="en-US" sz="1600" dirty="0"/>
              <a:t>Phase 2 Needed for Price/Yield /analytics (market data)</a:t>
            </a:r>
          </a:p>
          <a:p>
            <a:pPr lvl="1"/>
            <a:r>
              <a:rPr lang="en-US" sz="2000" dirty="0"/>
              <a:t>Other concepts in real estate, construction, portfolio modeling</a:t>
            </a:r>
          </a:p>
          <a:p>
            <a:pPr lvl="2"/>
            <a:r>
              <a:rPr lang="en-US" sz="1600" dirty="0"/>
              <a:t>Needed for MISMO (loan semantics)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600" y="1524000"/>
            <a:ext cx="4953000" cy="1371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FIBO </a:t>
            </a:r>
            <a:r>
              <a:rPr lang="en-US" sz="3200" b="1" dirty="0" smtClean="0"/>
              <a:t>Conceptual Ontology </a:t>
            </a:r>
          </a:p>
          <a:p>
            <a:pPr algn="ctr"/>
            <a:r>
              <a:rPr lang="en-US" sz="2400" b="1" dirty="0" smtClean="0"/>
              <a:t>Including Basic </a:t>
            </a:r>
            <a:r>
              <a:rPr lang="en-US" sz="2400" b="1" dirty="0" smtClean="0"/>
              <a:t>Business Ontology (BBO)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340007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Status: Business Conceptual Ontology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Transactions</a:t>
            </a:r>
          </a:p>
          <a:p>
            <a:pPr lvl="1"/>
            <a:r>
              <a:rPr lang="en-US" baseline="0" dirty="0" smtClean="0"/>
              <a:t>Alignment of REA, XBRL terms completion</a:t>
            </a:r>
            <a:r>
              <a:rPr lang="en-US" dirty="0" smtClean="0"/>
              <a:t> end August</a:t>
            </a:r>
            <a:endParaRPr lang="en-US" baseline="0" dirty="0" smtClean="0"/>
          </a:p>
          <a:p>
            <a:pPr lvl="1"/>
            <a:r>
              <a:rPr lang="en-US" baseline="0" dirty="0" smtClean="0"/>
              <a:t>To be used in rework of OTC Derivatives semantics</a:t>
            </a:r>
          </a:p>
          <a:p>
            <a:pPr lvl="1"/>
            <a:r>
              <a:rPr lang="en-US" dirty="0" smtClean="0"/>
              <a:t>Raw material for Securities Transactions, Payments</a:t>
            </a:r>
            <a:endParaRPr lang="en-US" baseline="0" dirty="0" smtClean="0"/>
          </a:p>
          <a:p>
            <a:pPr lvl="0"/>
            <a:r>
              <a:rPr lang="en-US" dirty="0" smtClean="0"/>
              <a:t>Payments</a:t>
            </a:r>
          </a:p>
          <a:p>
            <a:pPr lvl="1"/>
            <a:r>
              <a:rPr lang="en-US" dirty="0" smtClean="0"/>
              <a:t>Session at Cambridge OMG FDTF Meeting</a:t>
            </a:r>
          </a:p>
          <a:p>
            <a:pPr lvl="1"/>
            <a:r>
              <a:rPr lang="en-US" dirty="0" smtClean="0"/>
              <a:t>Good tie-in to Transactions</a:t>
            </a:r>
          </a:p>
          <a:p>
            <a:pPr lvl="1"/>
            <a:r>
              <a:rPr lang="en-US" dirty="0" smtClean="0"/>
              <a:t>ISO TC68/WG5 looking for </a:t>
            </a:r>
            <a:r>
              <a:rPr lang="en-US" dirty="0" err="1" smtClean="0"/>
              <a:t>Fx</a:t>
            </a:r>
            <a:r>
              <a:rPr lang="en-US" dirty="0" smtClean="0"/>
              <a:t>-based payments example as validation</a:t>
            </a:r>
            <a:r>
              <a:rPr lang="en-US" baseline="0" dirty="0" smtClean="0"/>
              <a:t> of the value of semantic layer in ISO 20022</a:t>
            </a:r>
          </a:p>
          <a:p>
            <a:pPr lvl="1"/>
            <a:r>
              <a:rPr lang="en-US" baseline="0" dirty="0" smtClean="0"/>
              <a:t>Shared Semantics: common payments concepts</a:t>
            </a:r>
          </a:p>
          <a:p>
            <a:r>
              <a:rPr lang="en-US" dirty="0" smtClean="0"/>
              <a:t>Risk</a:t>
            </a:r>
          </a:p>
          <a:p>
            <a:pPr lvl="1"/>
            <a:r>
              <a:rPr lang="en-US" baseline="0" dirty="0" smtClean="0"/>
              <a:t>High</a:t>
            </a:r>
            <a:r>
              <a:rPr lang="en-US" dirty="0" smtClean="0"/>
              <a:t> level model of risk concepts exists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839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Status: Business </a:t>
            </a:r>
            <a:r>
              <a:rPr lang="en-US" dirty="0" smtClean="0"/>
              <a:t>Presentation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5181600" cy="2819400"/>
          </a:xfrm>
        </p:spPr>
        <p:txBody>
          <a:bodyPr/>
          <a:lstStyle/>
          <a:p>
            <a:r>
              <a:rPr lang="en-US" dirty="0" smtClean="0"/>
              <a:t>Adaptive Migration</a:t>
            </a:r>
          </a:p>
          <a:p>
            <a:pPr lvl="1"/>
            <a:r>
              <a:rPr lang="en-US" dirty="0" smtClean="0"/>
              <a:t>Complete for FIBO-BE</a:t>
            </a:r>
          </a:p>
          <a:p>
            <a:pPr lvl="1"/>
            <a:r>
              <a:rPr lang="en-US" dirty="0" smtClean="0"/>
              <a:t>Foundational elements </a:t>
            </a:r>
            <a:r>
              <a:rPr lang="en-US" dirty="0" smtClean="0"/>
              <a:t>covered</a:t>
            </a:r>
            <a:endParaRPr lang="en-US" dirty="0" smtClean="0"/>
          </a:p>
          <a:p>
            <a:pPr lvl="1"/>
            <a:r>
              <a:rPr lang="en-US" dirty="0" smtClean="0"/>
              <a:t>Migration process</a:t>
            </a:r>
            <a:r>
              <a:rPr lang="en-US" baseline="0" dirty="0" smtClean="0"/>
              <a:t> to be </a:t>
            </a:r>
            <a:r>
              <a:rPr lang="en-US" baseline="0" dirty="0" smtClean="0"/>
              <a:t>documented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715000" y="1524000"/>
            <a:ext cx="2514600" cy="1371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Adaptive: Web-accessible FIBO presentation</a:t>
            </a:r>
            <a:endParaRPr lang="en-US" b="1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381000" y="3276600"/>
            <a:ext cx="8229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Visuals</a:t>
            </a:r>
          </a:p>
          <a:p>
            <a:pPr lvl="1"/>
            <a:r>
              <a:rPr lang="en-US" dirty="0" smtClean="0"/>
              <a:t>Icon design</a:t>
            </a:r>
          </a:p>
          <a:p>
            <a:pPr lvl="1"/>
            <a:r>
              <a:rPr lang="en-US" dirty="0" smtClean="0"/>
              <a:t>New navigation diagrams</a:t>
            </a:r>
          </a:p>
          <a:p>
            <a:pPr lvl="1"/>
            <a:r>
              <a:rPr lang="en-US" dirty="0" smtClean="0"/>
              <a:t>Splash screen / orientation</a:t>
            </a:r>
          </a:p>
          <a:p>
            <a:r>
              <a:rPr lang="en-US" dirty="0" smtClean="0"/>
              <a:t>Descriptive</a:t>
            </a:r>
          </a:p>
          <a:p>
            <a:pPr lvl="1"/>
            <a:r>
              <a:rPr lang="en-US" dirty="0" smtClean="0"/>
              <a:t>Whatever format FIBO content is presented in, needs detailed explanation for those less familiar with the legal aspects of things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7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Status: OMG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2057400"/>
          </a:xfrm>
        </p:spPr>
        <p:txBody>
          <a:bodyPr/>
          <a:lstStyle/>
          <a:p>
            <a:r>
              <a:rPr lang="en-US" dirty="0" smtClean="0"/>
              <a:t>FIBO Foundations</a:t>
            </a:r>
            <a:r>
              <a:rPr lang="en-US" baseline="0" dirty="0" smtClean="0"/>
              <a:t> and </a:t>
            </a:r>
            <a:r>
              <a:rPr lang="en-US" baseline="0" dirty="0" smtClean="0"/>
              <a:t>FIBO-BE</a:t>
            </a:r>
          </a:p>
          <a:p>
            <a:pPr lvl="1"/>
            <a:r>
              <a:rPr lang="en-US" baseline="0" dirty="0" smtClean="0"/>
              <a:t>Convenience documents for September</a:t>
            </a:r>
            <a:endParaRPr lang="en-US" baseline="0" dirty="0" smtClean="0"/>
          </a:p>
          <a:p>
            <a:pPr lvl="1"/>
            <a:r>
              <a:rPr lang="en-US" baseline="0" dirty="0" smtClean="0"/>
              <a:t>Proposed </a:t>
            </a:r>
            <a:r>
              <a:rPr lang="en-US" baseline="0" dirty="0" smtClean="0"/>
              <a:t>reduction in scope of FIBO-BE to be </a:t>
            </a:r>
            <a:r>
              <a:rPr lang="en-US" baseline="0" dirty="0" smtClean="0"/>
              <a:t>reflected</a:t>
            </a:r>
          </a:p>
          <a:p>
            <a:pPr lvl="1"/>
            <a:r>
              <a:rPr lang="en-US" baseline="0" dirty="0" smtClean="0"/>
              <a:t>Basis for next phase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600" y="3048000"/>
            <a:ext cx="76200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FIBO OMG Specifications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FIBO Foundations</a:t>
            </a:r>
          </a:p>
          <a:p>
            <a:pPr algn="ctr"/>
            <a:r>
              <a:rPr lang="en-US" dirty="0" smtClean="0"/>
              <a:t>FIBO for Business Entities</a:t>
            </a:r>
          </a:p>
          <a:p>
            <a:pPr algn="ctr"/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457200" y="4724400"/>
            <a:ext cx="82296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FIBO Business Entities</a:t>
            </a:r>
          </a:p>
          <a:p>
            <a:pPr lvl="1"/>
            <a:r>
              <a:rPr lang="en-US" dirty="0" smtClean="0"/>
              <a:t>Full formal release later in the year</a:t>
            </a:r>
          </a:p>
          <a:p>
            <a:pPr lvl="1"/>
            <a:r>
              <a:rPr lang="en-US" dirty="0" smtClean="0"/>
              <a:t>Precise scope to be determined by business SME Review</a:t>
            </a:r>
          </a:p>
          <a:p>
            <a:pPr lvl="1"/>
            <a:r>
              <a:rPr lang="en-US" dirty="0" smtClean="0"/>
              <a:t>Some additional legal nuances to be captured for LEI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3651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Status:</a:t>
            </a:r>
            <a:r>
              <a:rPr lang="en-US" baseline="0" dirty="0" smtClean="0"/>
              <a:t> OMG Specifications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000" dirty="0" smtClean="0"/>
              <a:t>FIBO Reference</a:t>
            </a:r>
            <a:r>
              <a:rPr lang="en-US" sz="2000" baseline="0" dirty="0" smtClean="0"/>
              <a:t> data (securities)</a:t>
            </a:r>
          </a:p>
          <a:p>
            <a:pPr lvl="1"/>
            <a:r>
              <a:rPr lang="en-US" sz="1800" dirty="0" smtClean="0"/>
              <a:t>The content needs very little work</a:t>
            </a:r>
          </a:p>
          <a:p>
            <a:pPr lvl="1"/>
            <a:r>
              <a:rPr lang="en-US" sz="1800" dirty="0" smtClean="0"/>
              <a:t>Metamodel</a:t>
            </a:r>
            <a:r>
              <a:rPr lang="en-US" sz="1800" baseline="0" dirty="0" smtClean="0"/>
              <a:t> update to conform with FIBO</a:t>
            </a:r>
          </a:p>
          <a:p>
            <a:pPr lvl="0"/>
            <a:r>
              <a:rPr lang="en-US" sz="2000" dirty="0" smtClean="0"/>
              <a:t>FIBO Derivatives</a:t>
            </a:r>
          </a:p>
          <a:p>
            <a:pPr lvl="1"/>
            <a:r>
              <a:rPr lang="en-US" sz="1800" dirty="0" smtClean="0"/>
              <a:t>Some rework of content required</a:t>
            </a:r>
            <a:r>
              <a:rPr lang="en-US" sz="1800" baseline="0" dirty="0" smtClean="0"/>
              <a:t> to adequately reflect transactional semantics</a:t>
            </a:r>
          </a:p>
          <a:p>
            <a:pPr lvl="1"/>
            <a:r>
              <a:rPr lang="en-US" sz="1800" dirty="0" smtClean="0"/>
              <a:t>Metamodel</a:t>
            </a:r>
            <a:r>
              <a:rPr lang="en-US" sz="1800" baseline="0" dirty="0" smtClean="0"/>
              <a:t> updates as above</a:t>
            </a:r>
          </a:p>
          <a:p>
            <a:pPr lvl="0"/>
            <a:r>
              <a:rPr lang="en-US" sz="2000" dirty="0" smtClean="0"/>
              <a:t>FIBO Loans</a:t>
            </a:r>
          </a:p>
          <a:p>
            <a:pPr lvl="1"/>
            <a:r>
              <a:rPr lang="en-US" sz="1800" dirty="0" smtClean="0"/>
              <a:t>MISMO (Loans XML standard) alignment</a:t>
            </a:r>
            <a:r>
              <a:rPr lang="en-US" sz="1800" baseline="0" dirty="0" smtClean="0"/>
              <a:t> in progress</a:t>
            </a:r>
          </a:p>
          <a:p>
            <a:pPr lvl="1"/>
            <a:r>
              <a:rPr lang="en-US" sz="1800" baseline="0" dirty="0" smtClean="0"/>
              <a:t>Substantial content, business reviewed</a:t>
            </a:r>
          </a:p>
          <a:p>
            <a:pPr lvl="0"/>
            <a:r>
              <a:rPr lang="en-US" sz="2000" dirty="0" smtClean="0"/>
              <a:t>FIBO Market Data (price / yield / analytics)</a:t>
            </a:r>
          </a:p>
          <a:p>
            <a:pPr lvl="1"/>
            <a:r>
              <a:rPr lang="en-US" sz="1800" dirty="0" smtClean="0"/>
              <a:t>Substantial content</a:t>
            </a:r>
          </a:p>
          <a:p>
            <a:pPr lvl="1"/>
            <a:r>
              <a:rPr lang="en-US" sz="1800" dirty="0" smtClean="0"/>
              <a:t>To be aligned with OMG Date / Time Vocab (ongoing)</a:t>
            </a:r>
          </a:p>
          <a:p>
            <a:pPr lvl="0"/>
            <a:r>
              <a:rPr lang="en-US" sz="2000" dirty="0" smtClean="0"/>
              <a:t>Others: </a:t>
            </a:r>
          </a:p>
          <a:p>
            <a:pPr lvl="1"/>
            <a:r>
              <a:rPr lang="en-US" sz="1800" dirty="0" smtClean="0"/>
              <a:t>CAE ontology (static terms) done; process</a:t>
            </a:r>
            <a:r>
              <a:rPr lang="en-US" sz="1800" baseline="0" dirty="0" smtClean="0"/>
              <a:t> to follow</a:t>
            </a:r>
            <a:endParaRPr lang="en-US" sz="1800" dirty="0" smtClean="0"/>
          </a:p>
          <a:p>
            <a:pPr lvl="1"/>
            <a:r>
              <a:rPr lang="en-US" sz="1800" dirty="0" smtClean="0"/>
              <a:t>propose to segregate Indices and Indicators;  Funds/CIV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19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Status:</a:t>
            </a:r>
            <a:r>
              <a:rPr lang="en-US" baseline="0" dirty="0" smtClean="0"/>
              <a:t> Operational Ontologies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08881"/>
            <a:ext cx="8229600" cy="3463119"/>
          </a:xfrm>
        </p:spPr>
        <p:txBody>
          <a:bodyPr/>
          <a:lstStyle/>
          <a:p>
            <a:pPr lvl="0"/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Done</a:t>
            </a:r>
          </a:p>
          <a:p>
            <a:pPr lvl="1"/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IR Swaps POC completed, well received</a:t>
            </a:r>
          </a:p>
          <a:p>
            <a:pPr lvl="0"/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progress</a:t>
            </a:r>
          </a:p>
          <a:p>
            <a:pPr lvl="1"/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Operational ontology for Legal Entity (LEI use case)</a:t>
            </a:r>
          </a:p>
          <a:p>
            <a:pPr lvl="0"/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</a:t>
            </a:r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do:</a:t>
            </a:r>
          </a:p>
          <a:p>
            <a:pPr lvl="1" rtl="0" fontAlgn="base"/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 to Credit Default Swaps</a:t>
            </a:r>
            <a:endParaRPr lang="en-US" dirty="0" smtClean="0">
              <a:effectLst/>
            </a:endParaRPr>
          </a:p>
          <a:p>
            <a:pPr lvl="1" rtl="0" fontAlgn="base"/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Extend to Loans / MBS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Deliver as </a:t>
            </a:r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formal</a:t>
            </a:r>
            <a:r>
              <a:rPr lang="en-US" sz="24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 </a:t>
            </a:r>
            <a:r>
              <a:rPr lang="en-US" sz="24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Specification</a:t>
            </a:r>
          </a:p>
          <a:p>
            <a:pPr marL="742950" marR="0" lvl="1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lang="en-US" dirty="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600" y="4876800"/>
            <a:ext cx="4495800" cy="1524000"/>
          </a:xfrm>
          <a:prstGeom prst="rect">
            <a:avLst/>
          </a:prstGeom>
          <a:solidFill>
            <a:srgbClr val="E329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Operational Ontology</a:t>
            </a:r>
            <a:endParaRPr lang="en-US" b="1" dirty="0" smtClean="0"/>
          </a:p>
          <a:p>
            <a:pPr algn="ctr"/>
            <a:r>
              <a:rPr lang="en-US" dirty="0" smtClean="0"/>
              <a:t>(main business use case – common reference and querying across multiple data sources)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257800" y="4876800"/>
            <a:ext cx="1447800" cy="1524000"/>
          </a:xfrm>
          <a:prstGeom prst="rect">
            <a:avLst/>
          </a:prstGeom>
          <a:solidFill>
            <a:srgbClr val="E329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Operational Ontology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6858000" y="4876800"/>
            <a:ext cx="1371600" cy="1524000"/>
          </a:xfrm>
          <a:prstGeom prst="rect">
            <a:avLst/>
          </a:prstGeom>
          <a:solidFill>
            <a:srgbClr val="E329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Operational Ontology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7559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FIBO Operational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There are two kinds of operational environment:</a:t>
            </a:r>
          </a:p>
          <a:p>
            <a:pPr lvl="1"/>
            <a:r>
              <a:rPr lang="en-US" sz="2000" dirty="0" smtClean="0"/>
              <a:t>Semantic Technology (RDF/OWL)</a:t>
            </a:r>
          </a:p>
          <a:p>
            <a:pPr lvl="1"/>
            <a:r>
              <a:rPr lang="en-US" sz="2000" dirty="0" smtClean="0"/>
              <a:t>Conventional (logical data models)</a:t>
            </a:r>
          </a:p>
          <a:p>
            <a:pPr lvl="0"/>
            <a:r>
              <a:rPr lang="en-US" sz="2400" dirty="0" smtClean="0"/>
              <a:t>Conventional</a:t>
            </a:r>
          </a:p>
          <a:p>
            <a:pPr lvl="1"/>
            <a:r>
              <a:rPr lang="en-US" sz="2000" dirty="0" smtClean="0"/>
              <a:t>Extract a sub-set of FIBO</a:t>
            </a:r>
            <a:r>
              <a:rPr lang="en-US" sz="2000" baseline="0" dirty="0" smtClean="0"/>
              <a:t> for a given use case</a:t>
            </a:r>
          </a:p>
          <a:p>
            <a:pPr lvl="1"/>
            <a:r>
              <a:rPr lang="en-US" sz="2000" baseline="0" dirty="0" smtClean="0"/>
              <a:t>Map this to existing data models, message models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000" dirty="0" smtClean="0">
                <a:effectLst/>
              </a:rPr>
              <a:t>About to do this for counterparty credit risk reporting</a:t>
            </a:r>
          </a:p>
          <a:p>
            <a:pPr marL="342900" marR="0" lvl="0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400" dirty="0" smtClean="0">
                <a:effectLst/>
              </a:rPr>
              <a:t>Mapping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000" dirty="0" smtClean="0">
                <a:effectLst/>
              </a:rPr>
              <a:t>Not as simple as it seems</a:t>
            </a:r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dirty="0" smtClean="0">
                <a:effectLst/>
              </a:rPr>
              <a:t>Many to many relationships</a:t>
            </a:r>
          </a:p>
          <a:p>
            <a:pPr marL="1143000" marR="0" lvl="2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1800" dirty="0" smtClean="0">
                <a:effectLst/>
              </a:rPr>
              <a:t>Term to</a:t>
            </a:r>
            <a:r>
              <a:rPr lang="en-US" sz="1800" baseline="0" dirty="0" smtClean="0">
                <a:effectLst/>
              </a:rPr>
              <a:t> graph relationships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000" dirty="0" smtClean="0">
                <a:effectLst/>
              </a:rPr>
              <a:t>Exploring tools to do this (e.g. Adaptive</a:t>
            </a:r>
            <a:r>
              <a:rPr lang="en-US" sz="2000" dirty="0" smtClean="0">
                <a:effectLst/>
              </a:rPr>
              <a:t>)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–"/>
              <a:tabLst/>
              <a:defRPr/>
            </a:pPr>
            <a:r>
              <a:rPr lang="en-US" sz="2000" dirty="0" smtClean="0">
                <a:effectLst/>
              </a:rPr>
              <a:t>IBM Data models alignment – position statement to come</a:t>
            </a:r>
            <a:endParaRPr lang="en-US" sz="2000" dirty="0" smtClean="0">
              <a:effectLst/>
            </a:endParaRPr>
          </a:p>
          <a:p>
            <a:pPr lvl="0"/>
            <a:r>
              <a:rPr lang="en-US" sz="2400" dirty="0" smtClean="0"/>
              <a:t>Let us help you</a:t>
            </a:r>
            <a:r>
              <a:rPr lang="en-US" sz="2400" baseline="0" dirty="0" smtClean="0"/>
              <a:t> with </a:t>
            </a:r>
            <a:r>
              <a:rPr lang="en-US" sz="2400" baseline="0" dirty="0" smtClean="0"/>
              <a:t>mapping!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924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</a:p>
          <a:p>
            <a:r>
              <a:rPr lang="en-US" dirty="0" smtClean="0"/>
              <a:t>Making</a:t>
            </a:r>
            <a:r>
              <a:rPr lang="en-US" baseline="0" dirty="0" smtClean="0"/>
              <a:t> FIBO </a:t>
            </a:r>
            <a:r>
              <a:rPr lang="en-US" dirty="0" smtClean="0"/>
              <a:t>Operational</a:t>
            </a:r>
          </a:p>
          <a:p>
            <a:r>
              <a:rPr lang="en-US" dirty="0" smtClean="0"/>
              <a:t>Completion of RFC specifications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26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0" baseline="0" dirty="0" smtClean="0"/>
              <a:t>FIBO-BE is very different to typical entity data models</a:t>
            </a:r>
          </a:p>
          <a:p>
            <a:pPr lvl="1"/>
            <a:r>
              <a:rPr lang="en-US" i="0" baseline="0" dirty="0" smtClean="0"/>
              <a:t>Need to explain how the legal nuances are reflected</a:t>
            </a:r>
          </a:p>
          <a:p>
            <a:pPr lvl="1"/>
            <a:r>
              <a:rPr lang="en-US" i="0" baseline="0" dirty="0" smtClean="0"/>
              <a:t>We actually missed some legal nuances</a:t>
            </a:r>
          </a:p>
          <a:p>
            <a:pPr lvl="1"/>
            <a:r>
              <a:rPr lang="en-US" i="0" baseline="0" dirty="0" smtClean="0"/>
              <a:t>Describe how to extract single taxonomy per use case</a:t>
            </a:r>
          </a:p>
          <a:p>
            <a:pPr lvl="0"/>
            <a:r>
              <a:rPr lang="en-US" i="0" baseline="0" dirty="0" smtClean="0"/>
              <a:t>Website</a:t>
            </a:r>
          </a:p>
          <a:p>
            <a:pPr lvl="1"/>
            <a:r>
              <a:rPr lang="en-US" i="0" baseline="0" dirty="0" smtClean="0"/>
              <a:t>EDM Council website going live soon. Will include additional explanatory material on FIBO and a “Way in”</a:t>
            </a:r>
          </a:p>
          <a:p>
            <a:pPr lvl="1"/>
            <a:r>
              <a:rPr lang="en-US" i="0" baseline="0" dirty="0" smtClean="0"/>
              <a:t>Semantics Repository (existing website) updated. Minimal but up to date information. Restructuring for Business Entities ongoing</a:t>
            </a:r>
          </a:p>
          <a:p>
            <a:pPr lvl="1"/>
            <a:r>
              <a:rPr lang="en-US" i="0" baseline="0" dirty="0" smtClean="0"/>
              <a:t>Adaptive: web based representation of the full conceptual model content. Working on “Entry” pages for clarity.</a:t>
            </a:r>
            <a:endParaRPr lang="en-US" i="0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72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FIBO</a:t>
            </a:r>
            <a:r>
              <a:rPr lang="en-US" baseline="0" dirty="0" smtClean="0"/>
              <a:t> </a:t>
            </a:r>
            <a:r>
              <a:rPr lang="en-US" dirty="0" smtClean="0"/>
              <a:t>Operational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/>
              <a:t>Semantic Technology</a:t>
            </a:r>
          </a:p>
          <a:p>
            <a:pPr lvl="1"/>
            <a:r>
              <a:rPr lang="en-US" sz="2000" dirty="0" smtClean="0"/>
              <a:t>Define a useful sub-set of FIBO for the industry</a:t>
            </a:r>
          </a:p>
          <a:p>
            <a:pPr lvl="2"/>
            <a:r>
              <a:rPr lang="en-US" sz="1800" dirty="0" smtClean="0"/>
              <a:t>For example, limited to</a:t>
            </a:r>
            <a:r>
              <a:rPr lang="en-US" sz="1800" baseline="0" dirty="0" smtClean="0"/>
              <a:t> the requirements of LEI in the first instance</a:t>
            </a:r>
          </a:p>
          <a:p>
            <a:pPr lvl="1"/>
            <a:r>
              <a:rPr lang="en-US" sz="2000" dirty="0" smtClean="0"/>
              <a:t>Release this as FIBO for Business Entities etc.</a:t>
            </a:r>
          </a:p>
          <a:p>
            <a:pPr lvl="1"/>
            <a:r>
              <a:rPr lang="en-US" sz="2000" dirty="0" smtClean="0"/>
              <a:t>Identify</a:t>
            </a:r>
            <a:r>
              <a:rPr lang="en-US" sz="2000" baseline="0" dirty="0" smtClean="0"/>
              <a:t> how to extract useful sub-sets of this for operational ontologies (per use case)</a:t>
            </a:r>
          </a:p>
          <a:p>
            <a:pPr lvl="1"/>
            <a:r>
              <a:rPr lang="en-US" sz="2000" baseline="0" dirty="0" smtClean="0"/>
              <a:t>Deliver FIBO Operational Ontology RFC(s)</a:t>
            </a:r>
          </a:p>
          <a:p>
            <a:r>
              <a:rPr lang="en-US" sz="2400" dirty="0" smtClean="0"/>
              <a:t>Conventional Technology</a:t>
            </a:r>
          </a:p>
          <a:p>
            <a:pPr lvl="1"/>
            <a:r>
              <a:rPr lang="en-US" sz="2000" dirty="0" smtClean="0"/>
              <a:t>Create extracts and views of FIBO for specific use cases</a:t>
            </a:r>
          </a:p>
          <a:p>
            <a:pPr lvl="2"/>
            <a:r>
              <a:rPr lang="en-US" sz="1800" dirty="0" smtClean="0"/>
              <a:t>LEI information requirements</a:t>
            </a:r>
          </a:p>
          <a:p>
            <a:pPr lvl="2"/>
            <a:r>
              <a:rPr lang="en-US" sz="1800" dirty="0" smtClean="0"/>
              <a:t>Counterparty</a:t>
            </a:r>
            <a:r>
              <a:rPr lang="en-US" sz="1800" baseline="0" dirty="0" smtClean="0"/>
              <a:t> Exposures Reporting (FSB)</a:t>
            </a:r>
          </a:p>
          <a:p>
            <a:pPr lvl="1"/>
            <a:r>
              <a:rPr lang="en-US" sz="2000" dirty="0" smtClean="0"/>
              <a:t>Map these to logical</a:t>
            </a:r>
            <a:r>
              <a:rPr lang="en-US" sz="2000" baseline="0" dirty="0" smtClean="0"/>
              <a:t> models, messages etc.</a:t>
            </a:r>
          </a:p>
          <a:p>
            <a:pPr lvl="0"/>
            <a:endParaRPr lang="en-US" sz="2400" dirty="0" smtClean="0"/>
          </a:p>
          <a:p>
            <a:pPr lvl="0"/>
            <a:r>
              <a:rPr lang="en-US" sz="2400" i="1" dirty="0" smtClean="0"/>
              <a:t>Bottom</a:t>
            </a:r>
            <a:r>
              <a:rPr lang="en-US" sz="2400" i="1" baseline="0" dirty="0" smtClean="0"/>
              <a:t> Line: Demonstrate how FIBO can deliver real business value in well defined business requirements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03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These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Headline Points</a:t>
            </a:r>
          </a:p>
          <a:p>
            <a:r>
              <a:rPr lang="en-US" dirty="0" smtClean="0"/>
              <a:t>FIBO Moving Parts</a:t>
            </a:r>
          </a:p>
          <a:p>
            <a:pPr lvl="1"/>
            <a:r>
              <a:rPr lang="en-US" dirty="0" smtClean="0"/>
              <a:t>These were summarized last time</a:t>
            </a:r>
          </a:p>
          <a:p>
            <a:pPr lvl="1"/>
            <a:r>
              <a:rPr lang="en-US" dirty="0" smtClean="0"/>
              <a:t>Status on each</a:t>
            </a:r>
          </a:p>
          <a:p>
            <a:pPr lvl="1"/>
            <a:r>
              <a:rPr lang="en-US" dirty="0" smtClean="0"/>
              <a:t>Estimated deliverables,</a:t>
            </a:r>
            <a:r>
              <a:rPr lang="en-US" baseline="0" dirty="0" smtClean="0"/>
              <a:t> prioritization (per last months conversation)</a:t>
            </a:r>
            <a:endParaRPr lang="en-US" dirty="0" smtClean="0"/>
          </a:p>
          <a:p>
            <a:pPr lvl="0"/>
            <a:r>
              <a:rPr lang="en-US" dirty="0" smtClean="0"/>
              <a:t>Plan the work</a:t>
            </a:r>
            <a:r>
              <a:rPr lang="en-US" baseline="0" dirty="0" smtClean="0"/>
              <a:t> going forward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993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FIBO for Business Entities</a:t>
            </a:r>
          </a:p>
          <a:p>
            <a:pPr lvl="1"/>
            <a:r>
              <a:rPr lang="en-US" sz="2000" dirty="0" smtClean="0"/>
              <a:t>Identify required</a:t>
            </a:r>
            <a:r>
              <a:rPr lang="en-US" sz="2000" baseline="0" dirty="0" smtClean="0"/>
              <a:t> sub-set of FIBO-BE terms for LEI use case</a:t>
            </a:r>
          </a:p>
          <a:p>
            <a:pPr lvl="1"/>
            <a:r>
              <a:rPr lang="en-US" sz="2000" baseline="0" dirty="0" smtClean="0"/>
              <a:t>Requires business domain experts participation</a:t>
            </a:r>
          </a:p>
          <a:p>
            <a:pPr lvl="1"/>
            <a:r>
              <a:rPr lang="en-US" sz="2000" baseline="0" dirty="0" smtClean="0"/>
              <a:t>Not expecting to have these completed by mid-August</a:t>
            </a:r>
          </a:p>
          <a:p>
            <a:pPr lvl="0"/>
            <a:r>
              <a:rPr lang="en-US" sz="2400" dirty="0" smtClean="0"/>
              <a:t>FIBO Foundations</a:t>
            </a:r>
          </a:p>
          <a:p>
            <a:pPr lvl="1"/>
            <a:r>
              <a:rPr lang="en-US" sz="2000" dirty="0" smtClean="0"/>
              <a:t>Incremental</a:t>
            </a:r>
            <a:r>
              <a:rPr lang="en-US" sz="2000" baseline="0" dirty="0" smtClean="0"/>
              <a:t> releases with only the terms needed for a given FIBO OMG specification</a:t>
            </a:r>
          </a:p>
          <a:p>
            <a:pPr lvl="1"/>
            <a:r>
              <a:rPr lang="en-US" sz="2000" baseline="0" dirty="0" smtClean="0"/>
              <a:t>Complete the Specification (conformance; other comments)</a:t>
            </a:r>
          </a:p>
          <a:p>
            <a:pPr lvl="0"/>
            <a:r>
              <a:rPr lang="en-US" sz="2400" dirty="0" smtClean="0"/>
              <a:t>FIBO for Securities</a:t>
            </a:r>
          </a:p>
          <a:p>
            <a:pPr lvl="1"/>
            <a:r>
              <a:rPr lang="en-US" sz="2000" dirty="0" smtClean="0"/>
              <a:t>Prepare RFC Specification document</a:t>
            </a:r>
          </a:p>
          <a:p>
            <a:pPr lvl="1"/>
            <a:r>
              <a:rPr lang="en-US" sz="2000" dirty="0" smtClean="0"/>
              <a:t>Beta material</a:t>
            </a:r>
            <a:r>
              <a:rPr lang="en-US" sz="2000" baseline="0" dirty="0" smtClean="0"/>
              <a:t> from 2010 almost ready to deploy</a:t>
            </a:r>
            <a:endParaRPr lang="en-US" sz="2000" dirty="0" smtClean="0"/>
          </a:p>
          <a:p>
            <a:pPr lvl="1"/>
            <a:r>
              <a:rPr lang="en-US" sz="2000" dirty="0" smtClean="0"/>
              <a:t>Implement outstanding Change Requests</a:t>
            </a:r>
          </a:p>
          <a:p>
            <a:pPr lvl="0"/>
            <a:r>
              <a:rPr lang="en-US" sz="2400" dirty="0" smtClean="0"/>
              <a:t>FIBO</a:t>
            </a:r>
            <a:r>
              <a:rPr lang="en-US" sz="2400" baseline="0" dirty="0" smtClean="0"/>
              <a:t> for Derivatives</a:t>
            </a:r>
          </a:p>
          <a:p>
            <a:pPr lvl="1"/>
            <a:r>
              <a:rPr lang="en-US" sz="2000" dirty="0" smtClean="0"/>
              <a:t>Prepare an RFC Specification covering</a:t>
            </a:r>
            <a:r>
              <a:rPr lang="en-US" sz="2000" baseline="0" dirty="0" smtClean="0"/>
              <a:t> IR Swaps, CDS</a:t>
            </a:r>
          </a:p>
          <a:p>
            <a:pPr lvl="1"/>
            <a:r>
              <a:rPr lang="en-US" sz="2000" baseline="0" dirty="0" smtClean="0"/>
              <a:t>Use case driven: terms needed for counterparty credit?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73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52400"/>
            <a:ext cx="7772400" cy="304800"/>
          </a:xfrm>
        </p:spPr>
        <p:txBody>
          <a:bodyPr>
            <a:noAutofit/>
          </a:bodyPr>
          <a:lstStyle/>
          <a:p>
            <a:r>
              <a:rPr lang="en-US" sz="1800" dirty="0" smtClean="0"/>
              <a:t>FIBO Roadmap (as at July 2012)</a:t>
            </a:r>
            <a:endParaRPr lang="en-US" sz="1800" dirty="0"/>
          </a:p>
        </p:txBody>
      </p:sp>
      <p:sp>
        <p:nvSpPr>
          <p:cNvPr id="4" name="Right Arrow 3"/>
          <p:cNvSpPr/>
          <p:nvPr/>
        </p:nvSpPr>
        <p:spPr>
          <a:xfrm>
            <a:off x="304800" y="685800"/>
            <a:ext cx="8686800" cy="304800"/>
          </a:xfrm>
          <a:prstGeom prst="rightArrow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304800" y="685800"/>
            <a:ext cx="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057400" y="685800"/>
            <a:ext cx="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86200" y="685800"/>
            <a:ext cx="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85800" y="685800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Q3, 2012</a:t>
            </a:r>
            <a:endParaRPr lang="en-US" sz="12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2590800" y="685800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Q4, 2012</a:t>
            </a:r>
            <a:endParaRPr lang="en-US" sz="1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191000" y="685800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Q1, 2013</a:t>
            </a:r>
            <a:endParaRPr lang="en-US" sz="1200" b="1" dirty="0"/>
          </a:p>
        </p:txBody>
      </p:sp>
      <p:sp>
        <p:nvSpPr>
          <p:cNvPr id="31" name="Rounded Rectangle 30"/>
          <p:cNvSpPr/>
          <p:nvPr/>
        </p:nvSpPr>
        <p:spPr>
          <a:xfrm>
            <a:off x="315115" y="1600200"/>
            <a:ext cx="3494885" cy="457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FIBO-BE</a:t>
            </a:r>
          </a:p>
          <a:p>
            <a:pPr algn="ctr"/>
            <a:r>
              <a:rPr lang="en-US" sz="1000" b="1" dirty="0" smtClean="0"/>
              <a:t>Business Entity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5562600" y="5105400"/>
            <a:ext cx="1676400" cy="457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Date Dependent</a:t>
            </a:r>
          </a:p>
          <a:p>
            <a:pPr algn="ctr"/>
            <a:r>
              <a:rPr lang="en-US" sz="1000" b="1" dirty="0" smtClean="0"/>
              <a:t>Market Data Ontology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3810000" y="3962400"/>
            <a:ext cx="1676400" cy="457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LOANS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2057400" y="2209800"/>
            <a:ext cx="1746675" cy="457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Reference Data</a:t>
            </a:r>
          </a:p>
          <a:p>
            <a:pPr algn="ctr"/>
            <a:r>
              <a:rPr lang="en-US" sz="1000" b="1" dirty="0" smtClean="0"/>
              <a:t>Securities</a:t>
            </a:r>
          </a:p>
        </p:txBody>
      </p:sp>
      <p:sp>
        <p:nvSpPr>
          <p:cNvPr id="61" name="Rounded Rectangle 60"/>
          <p:cNvSpPr/>
          <p:nvPr/>
        </p:nvSpPr>
        <p:spPr>
          <a:xfrm>
            <a:off x="5562600" y="5715000"/>
            <a:ext cx="1676400" cy="457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Process</a:t>
            </a:r>
          </a:p>
          <a:p>
            <a:pPr algn="ctr"/>
            <a:r>
              <a:rPr lang="en-US" sz="1000" b="1" dirty="0" smtClean="0"/>
              <a:t>Corporate Actions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3886200" y="6324600"/>
            <a:ext cx="1676400" cy="457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Process</a:t>
            </a:r>
          </a:p>
          <a:p>
            <a:pPr algn="ctr"/>
            <a:r>
              <a:rPr lang="en-US" sz="1000" b="1" dirty="0" smtClean="0"/>
              <a:t>Transactions</a:t>
            </a:r>
          </a:p>
        </p:txBody>
      </p:sp>
      <p:sp>
        <p:nvSpPr>
          <p:cNvPr id="63" name="Rounded Rectangle 62"/>
          <p:cNvSpPr/>
          <p:nvPr/>
        </p:nvSpPr>
        <p:spPr>
          <a:xfrm>
            <a:off x="2080324" y="3352800"/>
            <a:ext cx="1676400" cy="457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Reference Data</a:t>
            </a:r>
          </a:p>
          <a:p>
            <a:pPr algn="ctr"/>
            <a:r>
              <a:rPr lang="en-US" sz="1000" b="1" dirty="0" smtClean="0"/>
              <a:t>Derivatives Part 1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5562600" y="4495800"/>
            <a:ext cx="1676400" cy="457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Reference Data</a:t>
            </a:r>
          </a:p>
          <a:p>
            <a:pPr algn="ctr"/>
            <a:r>
              <a:rPr lang="en-US" sz="1000" b="1" dirty="0" smtClean="0"/>
              <a:t>CIV/Funds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33599" y="6400800"/>
            <a:ext cx="1715805" cy="33706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600" dirty="0" err="1" smtClean="0"/>
              <a:t>Txn</a:t>
            </a:r>
            <a:r>
              <a:rPr lang="en-US" sz="1600" dirty="0" smtClean="0"/>
              <a:t> SME reviews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97005" y="838200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585523" y="1143000"/>
            <a:ext cx="1722665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Finalization TF</a:t>
            </a:r>
            <a:endParaRPr lang="en-US" dirty="0"/>
          </a:p>
        </p:txBody>
      </p:sp>
      <p:sp>
        <p:nvSpPr>
          <p:cNvPr id="65" name="TextBox 64"/>
          <p:cNvSpPr txBox="1"/>
          <p:nvPr/>
        </p:nvSpPr>
        <p:spPr>
          <a:xfrm>
            <a:off x="3733800" y="2057400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3733800" y="3124200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5486400" y="3733800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7239000" y="4964668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810000" y="1718846"/>
            <a:ext cx="174558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Industry feedback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5562600" y="6107668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828843" y="4572000"/>
            <a:ext cx="1733757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Funds BE Terms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051474" y="5193268"/>
            <a:ext cx="3457849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OMG DTV Alignment II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3810000" y="5802868"/>
            <a:ext cx="1738729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Process notation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304800" y="4050268"/>
            <a:ext cx="34290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MISMO Alignment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7239000" y="4343400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cxnSp>
        <p:nvCxnSpPr>
          <p:cNvPr id="49" name="Straight Connector 48"/>
          <p:cNvCxnSpPr/>
          <p:nvPr/>
        </p:nvCxnSpPr>
        <p:spPr>
          <a:xfrm>
            <a:off x="5562600" y="685800"/>
            <a:ext cx="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947059" y="685800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Q2, 2013</a:t>
            </a:r>
            <a:endParaRPr lang="en-US" sz="1200" b="1" dirty="0"/>
          </a:p>
        </p:txBody>
      </p:sp>
      <p:sp>
        <p:nvSpPr>
          <p:cNvPr id="56" name="Rounded Rectangle 55"/>
          <p:cNvSpPr/>
          <p:nvPr/>
        </p:nvSpPr>
        <p:spPr>
          <a:xfrm>
            <a:off x="7320358" y="1600200"/>
            <a:ext cx="1671242" cy="457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FIBO-BE</a:t>
            </a:r>
          </a:p>
          <a:p>
            <a:pPr algn="ctr"/>
            <a:r>
              <a:rPr lang="en-US" sz="1000" b="1" dirty="0" smtClean="0"/>
              <a:t>Updates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304800" y="1066800"/>
            <a:ext cx="3494885" cy="457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FIBO-Foundations</a:t>
            </a:r>
          </a:p>
          <a:p>
            <a:pPr algn="ctr"/>
            <a:r>
              <a:rPr lang="en-US" sz="1000" b="1" dirty="0" smtClean="0"/>
              <a:t>Global Terms and modeling framework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733800" y="1459468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71" name="Rounded Rectangle 70"/>
          <p:cNvSpPr/>
          <p:nvPr/>
        </p:nvSpPr>
        <p:spPr>
          <a:xfrm>
            <a:off x="7315200" y="1066800"/>
            <a:ext cx="1671242" cy="457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FIBO-Foundations</a:t>
            </a:r>
          </a:p>
          <a:p>
            <a:pPr algn="ctr"/>
            <a:r>
              <a:rPr lang="en-US" sz="1000" b="1" dirty="0" smtClean="0"/>
              <a:t>Updates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53782" y="485001"/>
            <a:ext cx="4796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June</a:t>
            </a:r>
            <a:endParaRPr lang="en-US" sz="1200" b="1" dirty="0"/>
          </a:p>
        </p:txBody>
      </p:sp>
      <p:sp>
        <p:nvSpPr>
          <p:cNvPr id="74" name="TextBox 73"/>
          <p:cNvSpPr txBox="1"/>
          <p:nvPr/>
        </p:nvSpPr>
        <p:spPr>
          <a:xfrm>
            <a:off x="1806382" y="485001"/>
            <a:ext cx="4694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Sept</a:t>
            </a:r>
            <a:endParaRPr lang="en-US" sz="1200" b="1" dirty="0"/>
          </a:p>
        </p:txBody>
      </p:sp>
      <p:sp>
        <p:nvSpPr>
          <p:cNvPr id="75" name="TextBox 74"/>
          <p:cNvSpPr txBox="1"/>
          <p:nvPr/>
        </p:nvSpPr>
        <p:spPr>
          <a:xfrm>
            <a:off x="3657600" y="485001"/>
            <a:ext cx="4235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Dec</a:t>
            </a:r>
            <a:endParaRPr lang="en-US" sz="1200" b="1" dirty="0"/>
          </a:p>
        </p:txBody>
      </p:sp>
      <p:sp>
        <p:nvSpPr>
          <p:cNvPr id="77" name="TextBox 76"/>
          <p:cNvSpPr txBox="1"/>
          <p:nvPr/>
        </p:nvSpPr>
        <p:spPr>
          <a:xfrm>
            <a:off x="5334000" y="485001"/>
            <a:ext cx="4491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Mar</a:t>
            </a:r>
            <a:endParaRPr lang="en-US" sz="1200" b="1" dirty="0"/>
          </a:p>
        </p:txBody>
      </p:sp>
      <p:sp>
        <p:nvSpPr>
          <p:cNvPr id="78" name="TextBox 77"/>
          <p:cNvSpPr txBox="1"/>
          <p:nvPr/>
        </p:nvSpPr>
        <p:spPr>
          <a:xfrm>
            <a:off x="3810000" y="2328446"/>
            <a:ext cx="174558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Industry feedback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3810000" y="3471446"/>
            <a:ext cx="174558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Industry feedback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7315200" y="4648200"/>
            <a:ext cx="174558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Industry feedback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5562600" y="4081046"/>
            <a:ext cx="174558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Industry feedback</a:t>
            </a:r>
            <a:endParaRPr lang="en-US" sz="2000" dirty="0"/>
          </a:p>
        </p:txBody>
      </p:sp>
      <p:sp>
        <p:nvSpPr>
          <p:cNvPr id="82" name="TextBox 81"/>
          <p:cNvSpPr txBox="1"/>
          <p:nvPr/>
        </p:nvSpPr>
        <p:spPr>
          <a:xfrm>
            <a:off x="7322211" y="5254823"/>
            <a:ext cx="174558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Industry feedback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7315200" y="5864423"/>
            <a:ext cx="174558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Industry feedback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7202205" y="5574268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5562600" y="6397823"/>
            <a:ext cx="174558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Industry feedback</a:t>
            </a:r>
            <a:endParaRPr lang="en-US" dirty="0"/>
          </a:p>
        </p:txBody>
      </p:sp>
      <p:sp>
        <p:nvSpPr>
          <p:cNvPr id="87" name="TextBox 86"/>
          <p:cNvSpPr txBox="1"/>
          <p:nvPr/>
        </p:nvSpPr>
        <p:spPr>
          <a:xfrm>
            <a:off x="3817011" y="1143000"/>
            <a:ext cx="174558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Industry feedback</a:t>
            </a:r>
            <a:endParaRPr lang="en-US" dirty="0"/>
          </a:p>
        </p:txBody>
      </p:sp>
      <p:sp>
        <p:nvSpPr>
          <p:cNvPr id="91" name="TextBox 90"/>
          <p:cNvSpPr txBox="1"/>
          <p:nvPr/>
        </p:nvSpPr>
        <p:spPr>
          <a:xfrm>
            <a:off x="5592535" y="1718846"/>
            <a:ext cx="1722665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Finalization TF</a:t>
            </a:r>
            <a:endParaRPr lang="en-US" dirty="0"/>
          </a:p>
        </p:txBody>
      </p:sp>
      <p:sp>
        <p:nvSpPr>
          <p:cNvPr id="92" name="TextBox 91"/>
          <p:cNvSpPr txBox="1"/>
          <p:nvPr/>
        </p:nvSpPr>
        <p:spPr>
          <a:xfrm>
            <a:off x="5592535" y="2328446"/>
            <a:ext cx="1722665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Finalization TF</a:t>
            </a:r>
            <a:endParaRPr lang="en-US" dirty="0"/>
          </a:p>
        </p:txBody>
      </p:sp>
      <p:sp>
        <p:nvSpPr>
          <p:cNvPr id="93" name="TextBox 92"/>
          <p:cNvSpPr txBox="1"/>
          <p:nvPr/>
        </p:nvSpPr>
        <p:spPr>
          <a:xfrm>
            <a:off x="5592535" y="3471446"/>
            <a:ext cx="1722665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Finalization TF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7345135" y="4081046"/>
            <a:ext cx="1722665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Finalization TF</a:t>
            </a:r>
            <a:endParaRPr lang="en-US" sz="1600" dirty="0"/>
          </a:p>
        </p:txBody>
      </p:sp>
      <p:sp>
        <p:nvSpPr>
          <p:cNvPr id="95" name="TextBox 94"/>
          <p:cNvSpPr txBox="1"/>
          <p:nvPr/>
        </p:nvSpPr>
        <p:spPr>
          <a:xfrm>
            <a:off x="9097735" y="4614446"/>
            <a:ext cx="1722665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Finalization TF</a:t>
            </a:r>
            <a:endParaRPr lang="en-US" sz="1600" dirty="0"/>
          </a:p>
        </p:txBody>
      </p:sp>
      <p:sp>
        <p:nvSpPr>
          <p:cNvPr id="96" name="TextBox 95"/>
          <p:cNvSpPr txBox="1"/>
          <p:nvPr/>
        </p:nvSpPr>
        <p:spPr>
          <a:xfrm>
            <a:off x="9097735" y="5257800"/>
            <a:ext cx="1722665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Finalization TF</a:t>
            </a:r>
            <a:endParaRPr lang="en-US" sz="1600" dirty="0"/>
          </a:p>
        </p:txBody>
      </p:sp>
      <p:sp>
        <p:nvSpPr>
          <p:cNvPr id="97" name="TextBox 96"/>
          <p:cNvSpPr txBox="1"/>
          <p:nvPr/>
        </p:nvSpPr>
        <p:spPr>
          <a:xfrm>
            <a:off x="9097735" y="5867400"/>
            <a:ext cx="1722665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Finalization TF</a:t>
            </a:r>
            <a:endParaRPr lang="en-US" sz="1600" dirty="0"/>
          </a:p>
        </p:txBody>
      </p:sp>
      <p:sp>
        <p:nvSpPr>
          <p:cNvPr id="98" name="TextBox 97"/>
          <p:cNvSpPr txBox="1"/>
          <p:nvPr/>
        </p:nvSpPr>
        <p:spPr>
          <a:xfrm>
            <a:off x="7345135" y="6400800"/>
            <a:ext cx="1722665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Finalization TF</a:t>
            </a:r>
            <a:endParaRPr lang="en-US" sz="1600" dirty="0"/>
          </a:p>
        </p:txBody>
      </p:sp>
      <p:sp>
        <p:nvSpPr>
          <p:cNvPr id="99" name="Rounded Rectangle 98"/>
          <p:cNvSpPr/>
          <p:nvPr/>
        </p:nvSpPr>
        <p:spPr>
          <a:xfrm>
            <a:off x="304800" y="2787134"/>
            <a:ext cx="1746675" cy="41326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Operational Ontology </a:t>
            </a:r>
          </a:p>
          <a:p>
            <a:pPr algn="ctr"/>
            <a:r>
              <a:rPr lang="en-US" sz="1000" b="1" dirty="0" smtClean="0">
                <a:solidFill>
                  <a:schemeClr val="tx1"/>
                </a:solidFill>
              </a:rPr>
              <a:t>Task Force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7315200" y="2209800"/>
            <a:ext cx="1746675" cy="457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Reference Data</a:t>
            </a:r>
          </a:p>
          <a:p>
            <a:pPr algn="ctr"/>
            <a:r>
              <a:rPr lang="en-US" sz="1000" b="1" dirty="0" smtClean="0"/>
              <a:t>Updates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93590" y="2297668"/>
            <a:ext cx="1732951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DTV Alignment I</a:t>
            </a:r>
            <a:endParaRPr lang="en-US" dirty="0"/>
          </a:p>
        </p:txBody>
      </p:sp>
      <p:sp>
        <p:nvSpPr>
          <p:cNvPr id="70" name="Rounded Rectangle 69"/>
          <p:cNvSpPr/>
          <p:nvPr/>
        </p:nvSpPr>
        <p:spPr>
          <a:xfrm>
            <a:off x="2057400" y="2743200"/>
            <a:ext cx="1746675" cy="457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Operational Ontology</a:t>
            </a:r>
          </a:p>
        </p:txBody>
      </p:sp>
      <p:sp>
        <p:nvSpPr>
          <p:cNvPr id="73" name="Rounded Rectangle 72"/>
          <p:cNvSpPr/>
          <p:nvPr/>
        </p:nvSpPr>
        <p:spPr>
          <a:xfrm>
            <a:off x="7315200" y="3352800"/>
            <a:ext cx="1676400" cy="457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FIBO Reference Data</a:t>
            </a:r>
          </a:p>
          <a:p>
            <a:pPr algn="ctr"/>
            <a:r>
              <a:rPr lang="en-US" sz="1000" b="1" dirty="0" smtClean="0"/>
              <a:t>Derivatives Part 2</a:t>
            </a:r>
          </a:p>
        </p:txBody>
      </p:sp>
      <p:cxnSp>
        <p:nvCxnSpPr>
          <p:cNvPr id="76" name="Straight Connector 75"/>
          <p:cNvCxnSpPr/>
          <p:nvPr/>
        </p:nvCxnSpPr>
        <p:spPr>
          <a:xfrm>
            <a:off x="7315200" y="685800"/>
            <a:ext cx="0" cy="22860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7094638" y="485001"/>
            <a:ext cx="47961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June</a:t>
            </a:r>
            <a:endParaRPr lang="en-US" sz="12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7699659" y="685800"/>
            <a:ext cx="75854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Q3, 2013</a:t>
            </a:r>
            <a:endParaRPr lang="en-US" sz="1200" b="1" dirty="0"/>
          </a:p>
        </p:txBody>
      </p:sp>
      <p:sp>
        <p:nvSpPr>
          <p:cNvPr id="101" name="TextBox 100"/>
          <p:cNvSpPr txBox="1"/>
          <p:nvPr/>
        </p:nvSpPr>
        <p:spPr>
          <a:xfrm>
            <a:off x="3733800" y="2590800"/>
            <a:ext cx="646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102" name="TextBox 101"/>
          <p:cNvSpPr txBox="1"/>
          <p:nvPr/>
        </p:nvSpPr>
        <p:spPr>
          <a:xfrm>
            <a:off x="3810000" y="2861846"/>
            <a:ext cx="1745589" cy="33855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Industry feedback</a:t>
            </a:r>
            <a:endParaRPr lang="en-US" dirty="0"/>
          </a:p>
        </p:txBody>
      </p:sp>
      <p:sp>
        <p:nvSpPr>
          <p:cNvPr id="103" name="TextBox 102"/>
          <p:cNvSpPr txBox="1"/>
          <p:nvPr/>
        </p:nvSpPr>
        <p:spPr>
          <a:xfrm>
            <a:off x="5592535" y="2861846"/>
            <a:ext cx="1722665" cy="33855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 smtClean="0"/>
              <a:t>Finalization TF</a:t>
            </a:r>
            <a:endParaRPr lang="en-US" dirty="0"/>
          </a:p>
        </p:txBody>
      </p:sp>
      <p:sp>
        <p:nvSpPr>
          <p:cNvPr id="104" name="Rounded Rectangle 103"/>
          <p:cNvSpPr/>
          <p:nvPr/>
        </p:nvSpPr>
        <p:spPr>
          <a:xfrm>
            <a:off x="7315200" y="2743200"/>
            <a:ext cx="1746675" cy="4572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Operational Ontology</a:t>
            </a:r>
          </a:p>
        </p:txBody>
      </p:sp>
    </p:spTree>
    <p:extLst>
      <p:ext uri="{BB962C8B-B14F-4D97-AF65-F5344CB8AC3E}">
        <p14:creationId xmlns:p14="http://schemas.microsoft.com/office/powerpoint/2010/main" val="248296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Scope: Everything required for LEI, FSB etc.</a:t>
            </a:r>
          </a:p>
          <a:p>
            <a:pPr lvl="1"/>
            <a:r>
              <a:rPr lang="en-US" dirty="0" smtClean="0"/>
              <a:t>Identification</a:t>
            </a:r>
          </a:p>
          <a:p>
            <a:pPr lvl="1"/>
            <a:r>
              <a:rPr lang="en-US" dirty="0" smtClean="0"/>
              <a:t>Ownership</a:t>
            </a:r>
          </a:p>
          <a:p>
            <a:pPr lvl="1"/>
            <a:r>
              <a:rPr lang="en-US" dirty="0" smtClean="0"/>
              <a:t>Relationship hierarchies</a:t>
            </a:r>
          </a:p>
          <a:p>
            <a:pPr lvl="1"/>
            <a:r>
              <a:rPr lang="en-US" dirty="0" smtClean="0"/>
              <a:t>Links to obligations</a:t>
            </a:r>
          </a:p>
          <a:p>
            <a:pPr lvl="2"/>
            <a:r>
              <a:rPr lang="en-US" dirty="0" smtClean="0"/>
              <a:t>Issuance, guaranty,</a:t>
            </a:r>
            <a:r>
              <a:rPr lang="en-US" baseline="0" dirty="0" smtClean="0"/>
              <a:t> </a:t>
            </a:r>
            <a:r>
              <a:rPr lang="en-US" dirty="0" smtClean="0"/>
              <a:t>obligor</a:t>
            </a:r>
          </a:p>
          <a:p>
            <a:pPr lvl="1"/>
            <a:r>
              <a:rPr lang="en-US" dirty="0" smtClean="0"/>
              <a:t>Be usable in the IR operational ontology</a:t>
            </a:r>
          </a:p>
          <a:p>
            <a:pPr lvl="1"/>
            <a:r>
              <a:rPr lang="en-US" dirty="0" smtClean="0"/>
              <a:t>When we have achieved</a:t>
            </a:r>
            <a:r>
              <a:rPr lang="en-US" baseline="0" dirty="0" smtClean="0"/>
              <a:t> this, we can release the standard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6469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Participate!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Regular </a:t>
            </a:r>
            <a:r>
              <a:rPr lang="en-US" sz="2400" dirty="0" smtClean="0"/>
              <a:t>working calls</a:t>
            </a:r>
          </a:p>
          <a:p>
            <a:pPr lvl="1"/>
            <a:r>
              <a:rPr lang="en-US" sz="2000" dirty="0" smtClean="0"/>
              <a:t>Thursdays</a:t>
            </a:r>
            <a:r>
              <a:rPr lang="en-US" sz="2000" baseline="0" dirty="0" smtClean="0"/>
              <a:t> 2 – 3: FIBO OMG specification documents</a:t>
            </a:r>
          </a:p>
          <a:p>
            <a:pPr lvl="1"/>
            <a:r>
              <a:rPr lang="en-US" sz="2000" baseline="0" dirty="0" smtClean="0"/>
              <a:t>Thursdays 3 – 4: Technical / OMG metamodel focus</a:t>
            </a:r>
          </a:p>
          <a:p>
            <a:pPr lvl="1"/>
            <a:r>
              <a:rPr lang="en-US" sz="2000" baseline="0" dirty="0" smtClean="0"/>
              <a:t>Wednesday 10 – 11: SME Reviews</a:t>
            </a:r>
          </a:p>
          <a:p>
            <a:pPr lvl="1"/>
            <a:r>
              <a:rPr lang="en-US" sz="2000" baseline="0" dirty="0" smtClean="0"/>
              <a:t>Monday / Tuesday alternating: POC / Operational</a:t>
            </a:r>
          </a:p>
          <a:p>
            <a:pPr lvl="1"/>
            <a:r>
              <a:rPr lang="en-US" sz="2000" baseline="0" dirty="0" smtClean="0"/>
              <a:t>Shared Semantics ad hoc calls</a:t>
            </a:r>
          </a:p>
          <a:p>
            <a:pPr lvl="0"/>
            <a:r>
              <a:rPr lang="en-US" sz="2400" baseline="0" dirty="0" smtClean="0"/>
              <a:t>Subject Areas</a:t>
            </a:r>
          </a:p>
          <a:p>
            <a:pPr lvl="1"/>
            <a:r>
              <a:rPr lang="en-US" sz="2000" baseline="0" dirty="0" smtClean="0"/>
              <a:t>Completion of FIBO-BE and Foundations</a:t>
            </a:r>
          </a:p>
          <a:p>
            <a:pPr lvl="1"/>
            <a:r>
              <a:rPr lang="en-US" sz="2000" baseline="0" dirty="0" smtClean="0"/>
              <a:t>Initiation and completion of FIBO-</a:t>
            </a:r>
            <a:r>
              <a:rPr lang="en-US" sz="2000" baseline="0" dirty="0" err="1" smtClean="0"/>
              <a:t>RefData</a:t>
            </a:r>
            <a:r>
              <a:rPr lang="en-US" sz="2000" baseline="0" dirty="0" smtClean="0"/>
              <a:t> and Derivatives</a:t>
            </a:r>
          </a:p>
          <a:p>
            <a:pPr lvl="1"/>
            <a:r>
              <a:rPr lang="en-US" sz="2000" baseline="0" dirty="0" smtClean="0"/>
              <a:t>Payments / transactions (per Cambridge)</a:t>
            </a:r>
          </a:p>
          <a:p>
            <a:pPr lvl="1"/>
            <a:r>
              <a:rPr lang="en-US" sz="2000" baseline="0" dirty="0" smtClean="0"/>
              <a:t>Operational Ontology Task Force</a:t>
            </a:r>
          </a:p>
          <a:p>
            <a:pPr lvl="1"/>
            <a:r>
              <a:rPr lang="en-US" sz="2000" baseline="0" dirty="0" smtClean="0"/>
              <a:t>Counterparty Credit Reporting</a:t>
            </a:r>
          </a:p>
          <a:p>
            <a:pPr lvl="1"/>
            <a:r>
              <a:rPr lang="en-US" sz="2000" baseline="0" dirty="0" smtClean="0"/>
              <a:t>LEI Information Requirements</a:t>
            </a:r>
            <a:endParaRPr lang="en-US" dirty="0" smtClean="0"/>
          </a:p>
          <a:p>
            <a:pPr lvl="0"/>
            <a:r>
              <a:rPr lang="en-US" i="1" dirty="0" smtClean="0"/>
              <a:t>Please sign up for the work you are interested 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405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Headline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FIBO for Business Entities </a:t>
            </a:r>
            <a:r>
              <a:rPr lang="en-US" dirty="0" smtClean="0"/>
              <a:t>plans and progress</a:t>
            </a:r>
            <a:endParaRPr lang="en-US" dirty="0" smtClean="0"/>
          </a:p>
          <a:p>
            <a:pPr lvl="1"/>
            <a:r>
              <a:rPr lang="en-US" dirty="0" smtClean="0"/>
              <a:t>Current draft</a:t>
            </a:r>
          </a:p>
          <a:p>
            <a:pPr lvl="2"/>
            <a:r>
              <a:rPr lang="en-US" dirty="0" smtClean="0"/>
              <a:t>We </a:t>
            </a:r>
            <a:r>
              <a:rPr lang="en-US" dirty="0" smtClean="0"/>
              <a:t>have </a:t>
            </a:r>
            <a:r>
              <a:rPr lang="en-US" dirty="0" smtClean="0"/>
              <a:t>OWL</a:t>
            </a:r>
          </a:p>
          <a:p>
            <a:pPr lvl="2"/>
            <a:r>
              <a:rPr lang="en-US" dirty="0" smtClean="0"/>
              <a:t>Written</a:t>
            </a:r>
            <a:r>
              <a:rPr lang="en-US" baseline="0" dirty="0" smtClean="0"/>
              <a:t> draft document</a:t>
            </a:r>
          </a:p>
          <a:p>
            <a:pPr lvl="2"/>
            <a:r>
              <a:rPr lang="en-US" baseline="0" dirty="0" smtClean="0"/>
              <a:t>Both available on wiki and on website</a:t>
            </a:r>
            <a:endParaRPr lang="en-US" dirty="0" smtClean="0"/>
          </a:p>
          <a:p>
            <a:pPr lvl="1"/>
            <a:r>
              <a:rPr lang="en-US" dirty="0" smtClean="0"/>
              <a:t>Convenience Document </a:t>
            </a:r>
            <a:r>
              <a:rPr lang="en-US" dirty="0" smtClean="0"/>
              <a:t>for September in process</a:t>
            </a:r>
            <a:endParaRPr lang="en-US" dirty="0" smtClean="0"/>
          </a:p>
          <a:p>
            <a:pPr lvl="0"/>
            <a:r>
              <a:rPr lang="en-US" dirty="0" smtClean="0"/>
              <a:t>Operationalizing </a:t>
            </a:r>
            <a:r>
              <a:rPr lang="en-US" dirty="0" smtClean="0"/>
              <a:t>these ontologies</a:t>
            </a:r>
          </a:p>
          <a:p>
            <a:pPr lvl="1"/>
            <a:r>
              <a:rPr lang="en-US" baseline="0" dirty="0" smtClean="0"/>
              <a:t>As a conceptual model for development</a:t>
            </a:r>
          </a:p>
          <a:p>
            <a:pPr lvl="1"/>
            <a:r>
              <a:rPr lang="en-US" baseline="0" dirty="0" smtClean="0"/>
              <a:t>As RDF/OWL Operational </a:t>
            </a:r>
            <a:r>
              <a:rPr lang="en-US" baseline="0" dirty="0" smtClean="0"/>
              <a:t>Ontology</a:t>
            </a:r>
          </a:p>
          <a:p>
            <a:pPr lvl="0"/>
            <a:r>
              <a:rPr lang="en-US" baseline="0" dirty="0" smtClean="0"/>
              <a:t>Communication and Presentation</a:t>
            </a:r>
          </a:p>
          <a:p>
            <a:pPr lvl="1"/>
            <a:r>
              <a:rPr lang="en-US" baseline="0" dirty="0" smtClean="0"/>
              <a:t>Adaptive web presence</a:t>
            </a:r>
          </a:p>
          <a:p>
            <a:pPr lvl="1"/>
            <a:r>
              <a:rPr lang="en-US" baseline="0" dirty="0" smtClean="0"/>
              <a:t>Explanatory slides etc. </a:t>
            </a:r>
          </a:p>
          <a:p>
            <a:pPr lvl="1"/>
            <a:r>
              <a:rPr lang="en-US" baseline="0" dirty="0" smtClean="0"/>
              <a:t>Webinars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5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 </a:t>
            </a:r>
            <a:r>
              <a:rPr lang="en-US" dirty="0" smtClean="0"/>
              <a:t>moving </a:t>
            </a:r>
            <a:r>
              <a:rPr lang="en-US" dirty="0" smtClean="0"/>
              <a:t>parts…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455066"/>
              </p:ext>
            </p:extLst>
          </p:nvPr>
        </p:nvGraphicFramePr>
        <p:xfrm>
          <a:off x="457200" y="990600"/>
          <a:ext cx="822960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 rot="20155049">
            <a:off x="5285598" y="3801628"/>
            <a:ext cx="2300669" cy="2223507"/>
            <a:chOff x="2085452" y="2859247"/>
            <a:chExt cx="2300669" cy="2223507"/>
          </a:xfrm>
        </p:grpSpPr>
        <p:sp>
          <p:nvSpPr>
            <p:cNvPr id="7" name="Shape 6"/>
            <p:cNvSpPr/>
            <p:nvPr/>
          </p:nvSpPr>
          <p:spPr>
            <a:xfrm rot="20663715">
              <a:off x="2085452" y="2859247"/>
              <a:ext cx="2300669" cy="2223507"/>
            </a:xfrm>
            <a:prstGeom prst="gear6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Shape 4"/>
            <p:cNvSpPr/>
            <p:nvPr/>
          </p:nvSpPr>
          <p:spPr>
            <a:xfrm rot="21563715">
              <a:off x="2594633" y="3342351"/>
              <a:ext cx="1282307" cy="125730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/>
                <a:t>Operational Ontology</a:t>
              </a:r>
              <a:endParaRPr lang="en-US" sz="2000" kern="1200" dirty="0"/>
            </a:p>
          </p:txBody>
        </p:sp>
      </p:grpSp>
      <p:sp>
        <p:nvSpPr>
          <p:cNvPr id="9" name="Circular Arrow 8"/>
          <p:cNvSpPr/>
          <p:nvPr/>
        </p:nvSpPr>
        <p:spPr>
          <a:xfrm rot="18645405">
            <a:off x="2602908" y="3445331"/>
            <a:ext cx="3151822" cy="3151822"/>
          </a:xfrm>
          <a:prstGeom prst="circularArrow">
            <a:avLst>
              <a:gd name="adj1" fmla="val 5984"/>
              <a:gd name="adj2" fmla="val 394124"/>
              <a:gd name="adj3" fmla="val 13313824"/>
              <a:gd name="adj4" fmla="val 10508221"/>
              <a:gd name="adj5" fmla="val 6981"/>
            </a:avLst>
          </a:prstGeom>
        </p:spPr>
        <p:style>
          <a:lnRef idx="0">
            <a:schemeClr val="accent1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79374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The Moving</a:t>
            </a:r>
            <a:r>
              <a:rPr lang="en-US" baseline="0" dirty="0" smtClean="0"/>
              <a:t> Parts of FIBO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1524000"/>
            <a:ext cx="4953000" cy="1371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FIBO Business Conceptual Ontology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5715000" y="1524000"/>
            <a:ext cx="2514600" cy="1371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Business Presentation of FIBO Concepts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609600" y="3048000"/>
            <a:ext cx="76200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FIBO OMG Specifications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FIBO Foundations</a:t>
            </a:r>
          </a:p>
          <a:p>
            <a:pPr algn="ctr"/>
            <a:r>
              <a:rPr lang="en-US" dirty="0" smtClean="0"/>
              <a:t>FIBO for Business Entities</a:t>
            </a:r>
          </a:p>
          <a:p>
            <a:pPr algn="ctr"/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9600" y="4876800"/>
            <a:ext cx="4495800" cy="1524000"/>
          </a:xfrm>
          <a:prstGeom prst="rect">
            <a:avLst/>
          </a:prstGeom>
          <a:solidFill>
            <a:srgbClr val="E329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Operational Ontologies</a:t>
            </a:r>
            <a:endParaRPr lang="en-US" b="1" dirty="0" smtClean="0"/>
          </a:p>
          <a:p>
            <a:pPr algn="ctr"/>
            <a:r>
              <a:rPr lang="en-US" dirty="0" smtClean="0"/>
              <a:t>(per business use case)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257800" y="4876800"/>
            <a:ext cx="1447800" cy="1524000"/>
          </a:xfrm>
          <a:prstGeom prst="rect">
            <a:avLst/>
          </a:prstGeom>
          <a:solidFill>
            <a:srgbClr val="E329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Operational Ontology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6858000" y="4876800"/>
            <a:ext cx="1371600" cy="1524000"/>
          </a:xfrm>
          <a:prstGeom prst="rect">
            <a:avLst/>
          </a:prstGeom>
          <a:solidFill>
            <a:srgbClr val="E329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Operational Ontology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17177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Translates to: FIBO Deliverables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1524000"/>
            <a:ext cx="4953000" cy="1371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FIBO </a:t>
            </a:r>
            <a:r>
              <a:rPr lang="en-US" sz="3200" b="1" dirty="0" smtClean="0"/>
              <a:t>Conceptual Ontology </a:t>
            </a:r>
          </a:p>
          <a:p>
            <a:pPr algn="ctr"/>
            <a:r>
              <a:rPr lang="en-US" sz="2400" b="1" dirty="0" smtClean="0"/>
              <a:t>Including Basic </a:t>
            </a:r>
            <a:r>
              <a:rPr lang="en-US" sz="2400" b="1" dirty="0" smtClean="0"/>
              <a:t>Business Ontology (BBO)</a:t>
            </a:r>
            <a:endParaRPr lang="en-US" sz="1400" b="1" dirty="0"/>
          </a:p>
        </p:txBody>
      </p:sp>
      <p:sp>
        <p:nvSpPr>
          <p:cNvPr id="7" name="Rectangle 6"/>
          <p:cNvSpPr/>
          <p:nvPr/>
        </p:nvSpPr>
        <p:spPr>
          <a:xfrm>
            <a:off x="5715000" y="1524000"/>
            <a:ext cx="2514600" cy="1371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Adaptive: Web-accessible FIBO presentation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609600" y="3048000"/>
            <a:ext cx="76200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FIBO OMG Specifications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FIBO Foundations</a:t>
            </a:r>
          </a:p>
          <a:p>
            <a:pPr algn="ctr"/>
            <a:r>
              <a:rPr lang="en-US" dirty="0" smtClean="0"/>
              <a:t>FIBO for Business Entities</a:t>
            </a:r>
          </a:p>
          <a:p>
            <a:pPr algn="ctr"/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9600" y="4876800"/>
            <a:ext cx="4495800" cy="1524000"/>
          </a:xfrm>
          <a:prstGeom prst="rect">
            <a:avLst/>
          </a:prstGeom>
          <a:solidFill>
            <a:srgbClr val="E329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Operational Ontology</a:t>
            </a:r>
            <a:endParaRPr lang="en-US" b="1" dirty="0" smtClean="0"/>
          </a:p>
          <a:p>
            <a:pPr algn="ctr"/>
            <a:r>
              <a:rPr lang="en-US" dirty="0" smtClean="0"/>
              <a:t>(main business use case – common reference and querying across multiple data sources)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257800" y="4876800"/>
            <a:ext cx="1447800" cy="1524000"/>
          </a:xfrm>
          <a:prstGeom prst="rect">
            <a:avLst/>
          </a:prstGeom>
          <a:solidFill>
            <a:srgbClr val="E329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Operational Ontology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6858000" y="4876800"/>
            <a:ext cx="1371600" cy="1524000"/>
          </a:xfrm>
          <a:prstGeom prst="rect">
            <a:avLst/>
          </a:prstGeom>
          <a:solidFill>
            <a:srgbClr val="E329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Operational Ontology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9446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Big release (provisionally in November)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Scope (provisional)</a:t>
            </a:r>
          </a:p>
          <a:p>
            <a:pPr lvl="1"/>
            <a:r>
              <a:rPr lang="en-US" dirty="0" smtClean="0"/>
              <a:t>Business Entities</a:t>
            </a:r>
          </a:p>
          <a:p>
            <a:pPr lvl="1"/>
            <a:r>
              <a:rPr lang="en-US" dirty="0" smtClean="0"/>
              <a:t>Securities?</a:t>
            </a:r>
          </a:p>
          <a:p>
            <a:pPr lvl="1"/>
            <a:r>
              <a:rPr lang="en-US" dirty="0" smtClean="0"/>
              <a:t>Derivatives</a:t>
            </a:r>
            <a:r>
              <a:rPr lang="en-US" baseline="0" dirty="0" smtClean="0"/>
              <a:t> (part)</a:t>
            </a:r>
          </a:p>
          <a:p>
            <a:pPr lvl="1"/>
            <a:r>
              <a:rPr lang="en-US" baseline="0" dirty="0" smtClean="0"/>
              <a:t>Operational Ontology / </a:t>
            </a:r>
            <a:r>
              <a:rPr lang="en-US" baseline="0" dirty="0" err="1" smtClean="0"/>
              <a:t>ies</a:t>
            </a:r>
            <a:endParaRPr lang="en-US" dirty="0" smtClean="0"/>
          </a:p>
          <a:p>
            <a:r>
              <a:rPr lang="en-US" dirty="0" smtClean="0"/>
              <a:t>Over the coming months</a:t>
            </a:r>
            <a:r>
              <a:rPr lang="en-US" baseline="0" dirty="0" smtClean="0"/>
              <a:t> the EDM Council and OMG FDTF will work towards aligning all the moving parts of the FIBO universe</a:t>
            </a:r>
          </a:p>
          <a:p>
            <a:r>
              <a:rPr lang="en-US" dirty="0" smtClean="0"/>
              <a:t>Will </a:t>
            </a:r>
            <a:r>
              <a:rPr lang="en-US" baseline="0" dirty="0" smtClean="0"/>
              <a:t>release something of demonstrable value</a:t>
            </a:r>
          </a:p>
          <a:p>
            <a:pPr lvl="1"/>
            <a:r>
              <a:rPr lang="en-US" baseline="0" dirty="0" smtClean="0"/>
              <a:t>Use Case: LEI information requirements</a:t>
            </a:r>
          </a:p>
          <a:p>
            <a:pPr lvl="1"/>
            <a:r>
              <a:rPr lang="en-US" baseline="0" dirty="0" smtClean="0"/>
              <a:t>Sub-set of FIBO-BE required for these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732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FIBO Deliverables Status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9600" y="1524000"/>
            <a:ext cx="4953000" cy="1371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FIBO </a:t>
            </a:r>
            <a:r>
              <a:rPr lang="en-US" sz="3200" b="1" dirty="0" smtClean="0"/>
              <a:t>Conceptual Ontology </a:t>
            </a:r>
          </a:p>
          <a:p>
            <a:pPr algn="ctr"/>
            <a:r>
              <a:rPr lang="en-US" sz="2400" b="1" dirty="0" smtClean="0"/>
              <a:t>Including Basic </a:t>
            </a:r>
            <a:r>
              <a:rPr lang="en-US" sz="2400" b="1" dirty="0" smtClean="0"/>
              <a:t>Business Ontology (BBO)</a:t>
            </a:r>
            <a:endParaRPr lang="en-US" sz="1400" b="1" dirty="0"/>
          </a:p>
        </p:txBody>
      </p:sp>
      <p:sp>
        <p:nvSpPr>
          <p:cNvPr id="7" name="Rectangle 6"/>
          <p:cNvSpPr/>
          <p:nvPr/>
        </p:nvSpPr>
        <p:spPr>
          <a:xfrm>
            <a:off x="5715000" y="1524000"/>
            <a:ext cx="2514600" cy="1371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Adaptive: Web-accessible FIBO presentation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609600" y="3048000"/>
            <a:ext cx="76200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FIBO OMG Specifications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FIBO Foundations</a:t>
            </a:r>
          </a:p>
          <a:p>
            <a:pPr algn="ctr"/>
            <a:r>
              <a:rPr lang="en-US" dirty="0" smtClean="0"/>
              <a:t>FIBO for Business Entities</a:t>
            </a:r>
          </a:p>
          <a:p>
            <a:pPr algn="ctr"/>
            <a:r>
              <a:rPr lang="en-US" dirty="0" smtClean="0"/>
              <a:t>Etc.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9600" y="4876800"/>
            <a:ext cx="4495800" cy="1524000"/>
          </a:xfrm>
          <a:prstGeom prst="rect">
            <a:avLst/>
          </a:prstGeom>
          <a:solidFill>
            <a:srgbClr val="E329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Operational Ontology</a:t>
            </a:r>
            <a:endParaRPr lang="en-US" b="1" dirty="0" smtClean="0"/>
          </a:p>
          <a:p>
            <a:pPr algn="ctr"/>
            <a:r>
              <a:rPr lang="en-US" dirty="0" smtClean="0"/>
              <a:t>(main business use case – common reference and querying across multiple data sources)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257800" y="4876800"/>
            <a:ext cx="1447800" cy="1524000"/>
          </a:xfrm>
          <a:prstGeom prst="rect">
            <a:avLst/>
          </a:prstGeom>
          <a:solidFill>
            <a:srgbClr val="E329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Operational Ontology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6858000" y="4876800"/>
            <a:ext cx="1371600" cy="1524000"/>
          </a:xfrm>
          <a:prstGeom prst="rect">
            <a:avLst/>
          </a:prstGeom>
          <a:solidFill>
            <a:srgbClr val="E3296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Operational Ontology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9319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Status: Business Conceptual Ontology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124200"/>
            <a:ext cx="8305800" cy="3581400"/>
          </a:xfrm>
        </p:spPr>
        <p:txBody>
          <a:bodyPr/>
          <a:lstStyle/>
          <a:p>
            <a:pPr rtl="0" fontAlgn="base"/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Subject Matter Expert Reviews substantively complete for:</a:t>
            </a:r>
            <a:endParaRPr lang="en-US" sz="2400" dirty="0" smtClean="0">
              <a:effectLst/>
            </a:endParaRPr>
          </a:p>
          <a:p>
            <a:pPr lvl="1" rtl="0" fontAlgn="base"/>
            <a:r>
              <a:rPr lang="en-US" sz="20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Business Entities</a:t>
            </a:r>
            <a:endParaRPr lang="en-US" sz="2000" dirty="0" smtClean="0">
              <a:effectLst/>
            </a:endParaRPr>
          </a:p>
          <a:p>
            <a:pPr lvl="1" rtl="0" fontAlgn="base"/>
            <a:r>
              <a:rPr lang="en-US" sz="20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Tradable Securities</a:t>
            </a:r>
            <a:endParaRPr lang="en-US" sz="2000" dirty="0" smtClean="0">
              <a:effectLst/>
            </a:endParaRPr>
          </a:p>
          <a:p>
            <a:pPr lvl="1" rtl="0" fontAlgn="base"/>
            <a:r>
              <a:rPr lang="en-US" sz="20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Derivatives</a:t>
            </a:r>
            <a:endParaRPr lang="en-US" sz="2000" dirty="0" smtClean="0">
              <a:effectLst/>
            </a:endParaRPr>
          </a:p>
          <a:p>
            <a:pPr lvl="1" rtl="0" fontAlgn="base"/>
            <a:r>
              <a:rPr lang="en-US" sz="20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Pricing / Market Data</a:t>
            </a:r>
            <a:endParaRPr lang="en-US" sz="2000" dirty="0" smtClean="0">
              <a:effectLst/>
            </a:endParaRPr>
          </a:p>
          <a:p>
            <a:pPr lvl="1" rtl="0" fontAlgn="base"/>
            <a:r>
              <a:rPr lang="en-US" sz="20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Corporate Events and Actions</a:t>
            </a:r>
            <a:endParaRPr lang="en-US" sz="2000" dirty="0" smtClean="0">
              <a:effectLst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Modeling rework required for Derivatives, Market </a:t>
            </a:r>
            <a:r>
              <a:rPr lang="en-US" sz="24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</a:t>
            </a:r>
          </a:p>
          <a:p>
            <a:pPr lvl="1" indent="-342900">
              <a:buFont typeface="Arial" charset="0"/>
              <a:buChar char="•"/>
              <a:defRPr/>
            </a:pPr>
            <a:r>
              <a:rPr lang="en-US" sz="2000" dirty="0" smtClean="0"/>
              <a:t>Dependencies on BBO work (next slide)</a:t>
            </a:r>
            <a:endParaRPr lang="en-US" sz="2000" dirty="0" smtClean="0">
              <a:effectLst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AD2C7C-EDBC-4790-BBF4-28CCD2EC968D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600" y="1524000"/>
            <a:ext cx="4953000" cy="13716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FIBO </a:t>
            </a:r>
            <a:r>
              <a:rPr lang="en-US" sz="3200" b="1" dirty="0" smtClean="0"/>
              <a:t>Conceptual Ontology </a:t>
            </a:r>
          </a:p>
          <a:p>
            <a:pPr algn="ctr"/>
            <a:r>
              <a:rPr lang="en-US" sz="2400" b="1" dirty="0" smtClean="0"/>
              <a:t>Including Basic </a:t>
            </a:r>
            <a:r>
              <a:rPr lang="en-US" sz="2400" b="1" dirty="0" smtClean="0"/>
              <a:t>Business Ontology (BBO)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130526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4301</TotalTime>
  <Words>1508</Words>
  <Application>Microsoft Office PowerPoint</Application>
  <PresentationFormat>On-screen Show (4:3)</PresentationFormat>
  <Paragraphs>346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Financial Industry Business Ontology (FIBO)</vt:lpstr>
      <vt:lpstr>These slides</vt:lpstr>
      <vt:lpstr>Headline Points</vt:lpstr>
      <vt:lpstr>FIBO moving parts…</vt:lpstr>
      <vt:lpstr>Recap: The Moving Parts of FIBO</vt:lpstr>
      <vt:lpstr>Translates to: FIBO Deliverables</vt:lpstr>
      <vt:lpstr>Big release (provisionally in November)</vt:lpstr>
      <vt:lpstr>FIBO Deliverables Status</vt:lpstr>
      <vt:lpstr>Status: Business Conceptual Ontology</vt:lpstr>
      <vt:lpstr>Status: Basic Business Ontology</vt:lpstr>
      <vt:lpstr>Status: Business Conceptual Ontology</vt:lpstr>
      <vt:lpstr>Status: Business Presentation Layer</vt:lpstr>
      <vt:lpstr>Status: OMG Specifications</vt:lpstr>
      <vt:lpstr>Status: OMG Specifications</vt:lpstr>
      <vt:lpstr>Status: Operational Ontologies</vt:lpstr>
      <vt:lpstr>Making FIBO Operational</vt:lpstr>
      <vt:lpstr>What’s Next?</vt:lpstr>
      <vt:lpstr>Communication</vt:lpstr>
      <vt:lpstr>Making FIBO Operational</vt:lpstr>
      <vt:lpstr>Completion</vt:lpstr>
      <vt:lpstr>FIBO Roadmap (as at July 2012)</vt:lpstr>
      <vt:lpstr>Priorities</vt:lpstr>
      <vt:lpstr>Participate!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EDM Council / Object Management Group Semantic Standards</dc:title>
  <dc:creator>Owner</dc:creator>
  <cp:lastModifiedBy>User</cp:lastModifiedBy>
  <cp:revision>175</cp:revision>
  <dcterms:created xsi:type="dcterms:W3CDTF">2011-04-19T19:19:23Z</dcterms:created>
  <dcterms:modified xsi:type="dcterms:W3CDTF">2012-08-01T17:23:50Z</dcterms:modified>
</cp:coreProperties>
</file>