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519" r:id="rId3"/>
    <p:sldId id="483" r:id="rId4"/>
    <p:sldId id="516" r:id="rId5"/>
    <p:sldId id="698" r:id="rId6"/>
    <p:sldId id="699" r:id="rId7"/>
    <p:sldId id="700" r:id="rId8"/>
    <p:sldId id="695" r:id="rId9"/>
    <p:sldId id="696" r:id="rId10"/>
    <p:sldId id="627" r:id="rId11"/>
    <p:sldId id="662" r:id="rId12"/>
    <p:sldId id="664" r:id="rId13"/>
    <p:sldId id="665" r:id="rId14"/>
    <p:sldId id="666" r:id="rId15"/>
    <p:sldId id="667" r:id="rId16"/>
    <p:sldId id="668" r:id="rId17"/>
    <p:sldId id="669" r:id="rId18"/>
    <p:sldId id="670" r:id="rId19"/>
    <p:sldId id="701" r:id="rId20"/>
    <p:sldId id="703" r:id="rId21"/>
    <p:sldId id="705" r:id="rId22"/>
    <p:sldId id="671" r:id="rId23"/>
    <p:sldId id="672" r:id="rId24"/>
    <p:sldId id="673" r:id="rId25"/>
    <p:sldId id="674" r:id="rId26"/>
    <p:sldId id="675" r:id="rId27"/>
    <p:sldId id="676" r:id="rId28"/>
    <p:sldId id="680" r:id="rId29"/>
    <p:sldId id="660" r:id="rId30"/>
    <p:sldId id="681" r:id="rId31"/>
    <p:sldId id="697" r:id="rId32"/>
    <p:sldId id="684" r:id="rId33"/>
    <p:sldId id="686" r:id="rId34"/>
    <p:sldId id="687" r:id="rId35"/>
    <p:sldId id="688" r:id="rId36"/>
    <p:sldId id="690" r:id="rId37"/>
    <p:sldId id="691" r:id="rId38"/>
    <p:sldId id="692" r:id="rId39"/>
    <p:sldId id="693" r:id="rId40"/>
    <p:sldId id="649" r:id="rId41"/>
    <p:sldId id="651" r:id="rId42"/>
    <p:sldId id="652" r:id="rId43"/>
    <p:sldId id="653" r:id="rId44"/>
    <p:sldId id="654" r:id="rId45"/>
    <p:sldId id="655"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2963"/>
    <a:srgbClr val="0060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5392" autoAdjust="0"/>
    <p:restoredTop sz="86364" autoAdjust="0"/>
  </p:normalViewPr>
  <p:slideViewPr>
    <p:cSldViewPr>
      <p:cViewPr varScale="1">
        <p:scale>
          <a:sx n="100" d="100"/>
          <a:sy n="100" d="100"/>
        </p:scale>
        <p:origin x="1356" y="96"/>
      </p:cViewPr>
      <p:guideLst>
        <p:guide orient="horz" pos="2160"/>
        <p:guide pos="2880"/>
      </p:guideLst>
    </p:cSldViewPr>
  </p:slideViewPr>
  <p:outlineViewPr>
    <p:cViewPr>
      <p:scale>
        <a:sx n="33" d="100"/>
        <a:sy n="33" d="100"/>
      </p:scale>
      <p:origin x="0" y="-9534"/>
    </p:cViewPr>
  </p:outlineViewPr>
  <p:notesTextViewPr>
    <p:cViewPr>
      <p:scale>
        <a:sx n="1" d="1"/>
        <a:sy n="1" d="1"/>
      </p:scale>
      <p:origin x="0" y="0"/>
    </p:cViewPr>
  </p:notesTextViewPr>
  <p:sorterViewPr>
    <p:cViewPr>
      <p:scale>
        <a:sx n="100" d="100"/>
        <a:sy n="100" d="100"/>
      </p:scale>
      <p:origin x="0" y="23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C723B-399F-4A90-8296-830E5DB4E765}" type="datetimeFigureOut">
              <a:rPr lang="en-US" smtClean="0"/>
              <a:pPr/>
              <a:t>10/13/2014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D2869B-921B-4CCE-897D-ADE41B506C30}" type="slidenum">
              <a:rPr lang="en-US" smtClean="0"/>
              <a:pPr/>
              <a:t>‹#›</a:t>
            </a:fld>
            <a:endParaRPr lang="en-US" dirty="0"/>
          </a:p>
        </p:txBody>
      </p:sp>
    </p:spTree>
    <p:extLst>
      <p:ext uri="{BB962C8B-B14F-4D97-AF65-F5344CB8AC3E}">
        <p14:creationId xmlns:p14="http://schemas.microsoft.com/office/powerpoint/2010/main" val="150981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AA2D7D-49A3-EF4D-8A64-93BB31CD7FA6}" type="slidenum">
              <a:rPr lang="en-US" smtClean="0"/>
              <a:pPr/>
              <a:t>6</a:t>
            </a:fld>
            <a:endParaRPr lang="en-US" dirty="0"/>
          </a:p>
        </p:txBody>
      </p:sp>
    </p:spTree>
    <p:extLst>
      <p:ext uri="{BB962C8B-B14F-4D97-AF65-F5344CB8AC3E}">
        <p14:creationId xmlns:p14="http://schemas.microsoft.com/office/powerpoint/2010/main" val="175787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model is tested</a:t>
            </a:r>
            <a:r>
              <a:rPr lang="en-US" baseline="0" dirty="0" smtClean="0"/>
              <a:t> (E) </a:t>
            </a:r>
            <a:r>
              <a:rPr lang="en-US" dirty="0" smtClean="0"/>
              <a:t>and published in OWL/RDF, but it can be maintained</a:t>
            </a:r>
            <a:r>
              <a:rPr lang="en-US" baseline="0" dirty="0" smtClean="0"/>
              <a:t> using many sorts of modeling tools, either native to OWL (A) or other modeling systems (C).  In the latter case, conversion tools are needed (D).  Documentation is (partially) generated automatically from the model using a drawing tool for OWL, e.g., TBC, VOWL, etc. (B).  </a:t>
            </a:r>
          </a:p>
          <a:p>
            <a:r>
              <a:rPr lang="en-US" baseline="0" dirty="0" smtClean="0"/>
              <a:t>Issue management is done using systems (F) like </a:t>
            </a:r>
            <a:r>
              <a:rPr lang="en-US" baseline="0" dirty="0" err="1" smtClean="0"/>
              <a:t>Github</a:t>
            </a:r>
            <a:r>
              <a:rPr lang="en-US" baseline="0" dirty="0" smtClean="0"/>
              <a:t> (for internal things) and Jira (for the OMG process). </a:t>
            </a:r>
          </a:p>
          <a:p>
            <a:r>
              <a:rPr lang="en-US" baseline="0" dirty="0" smtClean="0"/>
              <a:t>The OMG process results in the promotion of a FIBO from </a:t>
            </a:r>
            <a:r>
              <a:rPr lang="en-US" baseline="0" dirty="0" err="1" smtClean="0"/>
              <a:t>Yello</a:t>
            </a:r>
            <a:r>
              <a:rPr lang="en-US" baseline="0" dirty="0" smtClean="0"/>
              <a:t> (proposed) to Green (approved)</a:t>
            </a:r>
          </a:p>
          <a:p>
            <a:r>
              <a:rPr lang="en-US" baseline="0" dirty="0" smtClean="0"/>
              <a:t>Both levels are published on the EDMC web site (in appropriate places), along with documentation, training materials, and other supplementary things (e.g., patterns)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464A840-5B42-A342-AEB4-2E1E9DACF2EF}" type="slidenum">
              <a:rPr lang="en-US" smtClean="0"/>
              <a:pPr/>
              <a:t>7</a:t>
            </a:fld>
            <a:endParaRPr lang="en-US"/>
          </a:p>
        </p:txBody>
      </p:sp>
    </p:spTree>
    <p:extLst>
      <p:ext uri="{BB962C8B-B14F-4D97-AF65-F5344CB8AC3E}">
        <p14:creationId xmlns:p14="http://schemas.microsoft.com/office/powerpoint/2010/main" val="60572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AKA where does the meaning get in?</a:t>
            </a:r>
          </a:p>
          <a:p>
            <a:pPr lvl="1"/>
            <a:r>
              <a:rPr lang="en-US" baseline="0" dirty="0" smtClean="0"/>
              <a:t>Business: Grounded in the realities and sensory inputs of the organization</a:t>
            </a:r>
          </a:p>
          <a:p>
            <a:pPr lvl="2"/>
            <a:r>
              <a:rPr lang="en-US" dirty="0" smtClean="0"/>
              <a:t>Monetary: profit, loss, assets</a:t>
            </a:r>
          </a:p>
          <a:p>
            <a:pPr lvl="2"/>
            <a:r>
              <a:rPr lang="en-US" dirty="0" smtClean="0"/>
              <a:t>Legal:</a:t>
            </a:r>
            <a:r>
              <a:rPr lang="en-US" baseline="0" dirty="0" smtClean="0"/>
              <a:t> regulatory, legal environment</a:t>
            </a:r>
          </a:p>
          <a:p>
            <a:pPr lvl="2"/>
            <a:r>
              <a:rPr lang="en-US" baseline="0" dirty="0" smtClean="0"/>
              <a:t>Ecosystem: Agreements with other organizations</a:t>
            </a:r>
          </a:p>
          <a:p>
            <a:pPr lvl="3"/>
            <a:r>
              <a:rPr lang="en-US" baseline="0" dirty="0" smtClean="0"/>
              <a:t>Contractual and agreement</a:t>
            </a:r>
          </a:p>
          <a:p>
            <a:pPr lvl="2"/>
            <a:r>
              <a:rPr lang="en-US" baseline="0" dirty="0" smtClean="0"/>
              <a:t>Products and services</a:t>
            </a:r>
          </a:p>
          <a:p>
            <a:pPr lvl="2"/>
            <a:r>
              <a:rPr lang="en-US" dirty="0" smtClean="0"/>
              <a:t>Other e.g. jurisdiction, geopolitical</a:t>
            </a:r>
          </a:p>
          <a:p>
            <a:endParaRPr lang="en-US" dirty="0"/>
          </a:p>
        </p:txBody>
      </p:sp>
      <p:sp>
        <p:nvSpPr>
          <p:cNvPr id="4" name="Slide Number Placeholder 3"/>
          <p:cNvSpPr>
            <a:spLocks noGrp="1"/>
          </p:cNvSpPr>
          <p:nvPr>
            <p:ph type="sldNum" sz="quarter" idx="10"/>
          </p:nvPr>
        </p:nvSpPr>
        <p:spPr/>
        <p:txBody>
          <a:bodyPr/>
          <a:lstStyle/>
          <a:p>
            <a:fld id="{303BAAC5-AC14-4822-89A4-C1566D515C30}"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1577758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89E1B46-8ADD-4A2E-AB61-0E5BCC4C79AB}" type="datetime1">
              <a:rPr lang="en-US" smtClean="0"/>
              <a:pPr>
                <a:defRPr/>
              </a:pPr>
              <a:t>10/13/2014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18E282-EBFC-4412-8B3F-30C7B15CB7F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D6267C-5F63-43FB-953A-A976EF4E6229}" type="datetime1">
              <a:rPr lang="en-US" smtClean="0"/>
              <a:pPr>
                <a:defRPr/>
              </a:pPr>
              <a:t>10/13/2014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86F74EC-37D6-44FE-8E84-6CFA0135BC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A45367-FC62-4735-BCA9-3DD46055D026}" type="datetime1">
              <a:rPr lang="en-US" smtClean="0"/>
              <a:pPr>
                <a:defRPr/>
              </a:pPr>
              <a:t>10/13/2014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6D6DB0-F130-4CD7-BC01-EC85765301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63562"/>
          </a:xfrm>
        </p:spPr>
        <p:txBody>
          <a:bodyPr/>
          <a:lstStyle>
            <a:lvl1pPr algn="l">
              <a:defRPr sz="2800"/>
            </a:lvl1pPr>
          </a:lstStyle>
          <a:p>
            <a:r>
              <a:rPr lang="en-US" smtClean="0"/>
              <a:t>Click to edit Master title style</a:t>
            </a:r>
            <a:endParaRPr lang="en-US"/>
          </a:p>
        </p:txBody>
      </p:sp>
      <p:sp>
        <p:nvSpPr>
          <p:cNvPr id="3" name="Content Placeholder 2"/>
          <p:cNvSpPr>
            <a:spLocks noGrp="1"/>
          </p:cNvSpPr>
          <p:nvPr>
            <p:ph idx="1"/>
          </p:nvPr>
        </p:nvSpPr>
        <p:spPr>
          <a:xfrm>
            <a:off x="457200" y="990600"/>
            <a:ext cx="8229600" cy="5715000"/>
          </a:xfrm>
        </p:spPr>
        <p:txBody>
          <a:bodyPr/>
          <a:lstStyle>
            <a:lvl1pPr>
              <a:defRPr sz="2800"/>
            </a:lvl1pPr>
            <a:lvl2pPr>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8686800" y="6356350"/>
            <a:ext cx="381000" cy="365125"/>
          </a:xfrm>
        </p:spPr>
        <p:txBody>
          <a:bodyPr/>
          <a:lstStyle>
            <a:lvl1pPr>
              <a:defRPr sz="900"/>
            </a:lvl1pPr>
          </a:lstStyle>
          <a:p>
            <a:pPr>
              <a:defRPr/>
            </a:pPr>
            <a:fld id="{BEAD2C7C-EDBC-4790-BBF4-28CCD2EC968D}" type="slidenum">
              <a:rPr lang="en-US" smtClean="0"/>
              <a:pPr>
                <a:defRPr/>
              </a:pPr>
              <a:t>‹#›</a:t>
            </a:fld>
            <a:endParaRPr lang="en-US" dirty="0"/>
          </a:p>
        </p:txBody>
      </p:sp>
      <p:cxnSp>
        <p:nvCxnSpPr>
          <p:cNvPr id="8" name="Straight Connector 7"/>
          <p:cNvCxnSpPr/>
          <p:nvPr userDrawn="1"/>
        </p:nvCxnSpPr>
        <p:spPr>
          <a:xfrm>
            <a:off x="457200" y="838200"/>
            <a:ext cx="822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AF68903-0092-42E3-817E-1D62A797690F}" type="datetime1">
              <a:rPr lang="en-US" smtClean="0"/>
              <a:pPr>
                <a:defRPr/>
              </a:pPr>
              <a:t>10/13/2014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45D8AD-8C41-461C-977C-39E1B6B656D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4B24C57-850C-417E-9FAA-BE8D6A8DBE2C}" type="datetime1">
              <a:rPr lang="en-US" smtClean="0"/>
              <a:pPr>
                <a:defRPr/>
              </a:pPr>
              <a:t>10/13/2014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5C97409-C3A8-4142-9020-BEC4CC15808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8C28E2E-814B-4C22-851F-F0549AD7FC66}" type="datetime1">
              <a:rPr lang="en-US" smtClean="0"/>
              <a:pPr>
                <a:defRPr/>
              </a:pPr>
              <a:t>10/13/2014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956F763-BEBA-4E81-AB50-EEE533FC35F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D73F742-F6A3-4DC9-AE0A-7277E31EA597}" type="datetime1">
              <a:rPr lang="en-US" smtClean="0"/>
              <a:pPr>
                <a:defRPr/>
              </a:pPr>
              <a:t>10/13/2014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94868DC-D813-47B4-BCA0-5910B6BA042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3BC2E-9C88-463F-A988-4D5ECDDA207E}" type="datetime1">
              <a:rPr lang="en-US" smtClean="0"/>
              <a:pPr>
                <a:defRPr/>
              </a:pPr>
              <a:t>10/13/2014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08D8CD7-FEF3-4495-AF79-015AD3D984E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8875F7E-86C8-48D4-AA60-B2BA6081090A}" type="datetime1">
              <a:rPr lang="en-US" smtClean="0"/>
              <a:pPr>
                <a:defRPr/>
              </a:pPr>
              <a:t>10/13/2014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4C35A33-83E3-44CF-92E6-9E49D666A92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8898F2-689D-4729-A6BF-EDB64FFEC70D}" type="datetime1">
              <a:rPr lang="en-US" smtClean="0"/>
              <a:pPr>
                <a:defRPr/>
              </a:pPr>
              <a:t>10/13/2014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7EECB8-9F4C-4F27-840F-D7F2A3FA88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7A79AE5-5F06-42A5-9C04-AB48C36DAE94}" type="datetime1">
              <a:rPr lang="en-US" smtClean="0"/>
              <a:pPr>
                <a:defRPr/>
              </a:pPr>
              <a:t>10/13/2014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008EE3A-0931-4FF7-8196-554F4BA17F7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png"/><Relationship Id="rId7"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wmf"/><Relationship Id="rId4" Type="http://schemas.openxmlformats.org/officeDocument/2006/relationships/image" Target="../media/image8.wmf"/><Relationship Id="rId9"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dirty="0" smtClean="0"/>
              <a:t>FIBO Status Update</a:t>
            </a:r>
            <a:endParaRPr lang="en-US" dirty="0"/>
          </a:p>
        </p:txBody>
      </p:sp>
      <p:sp>
        <p:nvSpPr>
          <p:cNvPr id="3" name="Subtitle 2"/>
          <p:cNvSpPr>
            <a:spLocks noGrp="1"/>
          </p:cNvSpPr>
          <p:nvPr>
            <p:ph type="subTitle" idx="1"/>
          </p:nvPr>
        </p:nvSpPr>
        <p:spPr/>
        <p:txBody>
          <a:bodyPr>
            <a:normAutofit/>
          </a:bodyPr>
          <a:lstStyle/>
          <a:p>
            <a:r>
              <a:rPr lang="en-US" dirty="0" smtClean="0">
                <a:solidFill>
                  <a:srgbClr val="898989"/>
                </a:solidFill>
              </a:rPr>
              <a:t>Open Financial Data Group</a:t>
            </a:r>
          </a:p>
          <a:p>
            <a:r>
              <a:rPr lang="en-US" dirty="0" smtClean="0">
                <a:solidFill>
                  <a:srgbClr val="898989"/>
                </a:solidFill>
              </a:rPr>
              <a:t>Friday October 3</a:t>
            </a:r>
            <a:r>
              <a:rPr lang="en-US" baseline="30000" dirty="0" smtClean="0">
                <a:solidFill>
                  <a:srgbClr val="898989"/>
                </a:solidFill>
              </a:rPr>
              <a:t>rd</a:t>
            </a:r>
            <a:r>
              <a:rPr lang="en-US" dirty="0" smtClean="0">
                <a:solidFill>
                  <a:srgbClr val="898989"/>
                </a:solidFill>
              </a:rPr>
              <a:t> 2014</a:t>
            </a:r>
          </a:p>
        </p:txBody>
      </p:sp>
      <p:pic>
        <p:nvPicPr>
          <p:cNvPr id="13316" name="Picture 4" descr="EDMC"/>
          <p:cNvPicPr>
            <a:picLocks noChangeAspect="1" noChangeArrowheads="1"/>
          </p:cNvPicPr>
          <p:nvPr/>
        </p:nvPicPr>
        <p:blipFill>
          <a:blip r:embed="rId2" cstate="print"/>
          <a:srcRect/>
          <a:stretch>
            <a:fillRect/>
          </a:stretch>
        </p:blipFill>
        <p:spPr bwMode="auto">
          <a:xfrm>
            <a:off x="7391400" y="34925"/>
            <a:ext cx="1600200" cy="879475"/>
          </a:xfrm>
          <a:prstGeom prst="rect">
            <a:avLst/>
          </a:prstGeom>
          <a:noFill/>
          <a:ln w="9525">
            <a:noFill/>
            <a:miter lim="800000"/>
            <a:headEnd/>
            <a:tailEnd/>
          </a:ln>
        </p:spPr>
      </p:pic>
      <p:grpSp>
        <p:nvGrpSpPr>
          <p:cNvPr id="7" name="Group 6"/>
          <p:cNvGrpSpPr/>
          <p:nvPr/>
        </p:nvGrpSpPr>
        <p:grpSpPr>
          <a:xfrm>
            <a:off x="135603" y="165054"/>
            <a:ext cx="3056326" cy="1035763"/>
            <a:chOff x="446315" y="2819401"/>
            <a:chExt cx="4019226" cy="1135566"/>
          </a:xfrm>
        </p:grpSpPr>
        <p:pic>
          <p:nvPicPr>
            <p:cNvPr id="8" name="Picture 2" descr="C:\Documents and Settings\dnewman\My Documents\Enterprise Architecture\Projects\Semantic Technology\EDM and Bank Regulatory Reform\FIBO\Logo\Orange with Long Text.jpg"/>
            <p:cNvPicPr>
              <a:picLocks noChangeAspect="1" noChangeArrowheads="1"/>
            </p:cNvPicPr>
            <p:nvPr/>
          </p:nvPicPr>
          <p:blipFill>
            <a:blip r:embed="rId3" cstate="print"/>
            <a:srcRect l="12500" t="33333" r="2083" b="41667"/>
            <a:stretch>
              <a:fillRect/>
            </a:stretch>
          </p:blipFill>
          <p:spPr bwMode="auto">
            <a:xfrm>
              <a:off x="446315" y="2819401"/>
              <a:ext cx="3879849" cy="1135566"/>
            </a:xfrm>
            <a:prstGeom prst="rect">
              <a:avLst/>
            </a:prstGeom>
            <a:noFill/>
          </p:spPr>
        </p:pic>
        <p:sp>
          <p:nvSpPr>
            <p:cNvPr id="9" name="Rectangle 8"/>
            <p:cNvSpPr/>
            <p:nvPr/>
          </p:nvSpPr>
          <p:spPr>
            <a:xfrm>
              <a:off x="1436914" y="3581400"/>
              <a:ext cx="3028627" cy="3735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Conceptual Ontologies (Lattice etc.)</a:t>
            </a:r>
            <a:endParaRPr lang="en-US" dirty="0"/>
          </a:p>
        </p:txBody>
      </p:sp>
      <p:sp>
        <p:nvSpPr>
          <p:cNvPr id="3" name="Slide Number Placeholder 2"/>
          <p:cNvSpPr>
            <a:spLocks noGrp="1"/>
          </p:cNvSpPr>
          <p:nvPr>
            <p:ph type="sldNum" sz="quarter" idx="12"/>
          </p:nvPr>
        </p:nvSpPr>
        <p:spPr/>
        <p:txBody>
          <a:bodyPr/>
          <a:lstStyle/>
          <a:p>
            <a:pPr>
              <a:defRPr/>
            </a:pPr>
            <a:fld id="{594868DC-D813-47B4-BCA0-5910B6BA0424}" type="slidenum">
              <a:rPr lang="en-US" smtClean="0"/>
              <a:pPr>
                <a:defRPr/>
              </a:pPr>
              <a:t>10</a:t>
            </a:fld>
            <a:endParaRPr lang="en-US" dirty="0"/>
          </a:p>
        </p:txBody>
      </p:sp>
      <p:sp>
        <p:nvSpPr>
          <p:cNvPr id="4" name="Text Placeholder 3"/>
          <p:cNvSpPr>
            <a:spLocks noGrp="1"/>
          </p:cNvSpPr>
          <p:nvPr>
            <p:ph type="body" idx="4294967295"/>
          </p:nvPr>
        </p:nvSpPr>
        <p:spPr/>
        <p:txBody>
          <a:bodyPr/>
          <a:lstStyle/>
          <a:p>
            <a:r>
              <a:rPr lang="en-US" sz="2400" dirty="0" smtClean="0"/>
              <a:t>Lattice and other high level abstractions</a:t>
            </a:r>
          </a:p>
          <a:p>
            <a:pPr lvl="1"/>
            <a:r>
              <a:rPr lang="en-US" sz="2000" dirty="0" smtClean="0"/>
              <a:t>Provide the conceptual “glue” for business meaning </a:t>
            </a:r>
          </a:p>
          <a:p>
            <a:pPr lvl="1"/>
            <a:r>
              <a:rPr lang="en-US" sz="2000" dirty="0" smtClean="0"/>
              <a:t>Few</a:t>
            </a:r>
            <a:r>
              <a:rPr lang="en-US" sz="2000" baseline="0" dirty="0" smtClean="0"/>
              <a:t> </a:t>
            </a:r>
            <a:r>
              <a:rPr lang="en-US" sz="2000" dirty="0" smtClean="0"/>
              <a:t>practical applications would use directly</a:t>
            </a:r>
          </a:p>
          <a:p>
            <a:pPr lvl="1"/>
            <a:r>
              <a:rPr lang="en-US" sz="2000" dirty="0" smtClean="0"/>
              <a:t>To</a:t>
            </a:r>
            <a:r>
              <a:rPr lang="en-US" sz="2000" baseline="0" dirty="0" smtClean="0"/>
              <a:t> be maintained in separate EDM Council namespace</a:t>
            </a:r>
          </a:p>
          <a:p>
            <a:pPr lvl="2"/>
            <a:r>
              <a:rPr lang="en-US" sz="1800" baseline="0" dirty="0" smtClean="0"/>
              <a:t>Maintained in RDF/OWL alongside other conceptual nuances</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baseline="0" dirty="0" smtClean="0">
                <a:solidFill>
                  <a:schemeClr val="tx1"/>
                </a:solidFill>
                <a:effectLst/>
                <a:latin typeface="+mn-lt"/>
                <a:ea typeface="+mn-ea"/>
                <a:cs typeface="+mn-cs"/>
              </a:rPr>
              <a:t>RDF/OWL Coming soon…</a:t>
            </a:r>
            <a:endParaRPr lang="en-US" sz="1800" dirty="0" smtClean="0">
              <a:effectLst/>
            </a:endParaRPr>
          </a:p>
          <a:p>
            <a:pPr lvl="3"/>
            <a:r>
              <a:rPr lang="en-US" sz="1800" baseline="0" dirty="0" smtClean="0"/>
              <a:t>For reference not reasoning</a:t>
            </a:r>
          </a:p>
          <a:p>
            <a:r>
              <a:rPr lang="en-US" sz="2400" baseline="0" dirty="0" smtClean="0"/>
              <a:t>Initial OMG specifications </a:t>
            </a:r>
          </a:p>
          <a:p>
            <a:pPr lvl="1"/>
            <a:r>
              <a:rPr lang="en-US" sz="2000" baseline="0" dirty="0" smtClean="0"/>
              <a:t>Reflect but not include a variant of these patterns</a:t>
            </a:r>
          </a:p>
          <a:p>
            <a:pPr lvl="2"/>
            <a:r>
              <a:rPr lang="en-US" sz="1800" dirty="0" smtClean="0"/>
              <a:t>Ownership and Control: simpler “associative” relations added</a:t>
            </a:r>
          </a:p>
          <a:p>
            <a:pPr lvl="2"/>
            <a:r>
              <a:rPr lang="en-US" sz="1800" dirty="0" smtClean="0"/>
              <a:t>Other model elements remain as seen</a:t>
            </a:r>
          </a:p>
          <a:p>
            <a:pPr lvl="0"/>
            <a:r>
              <a:rPr lang="en-US" sz="2400" dirty="0" smtClean="0"/>
              <a:t>Future</a:t>
            </a:r>
            <a:r>
              <a:rPr lang="en-US" sz="2400" baseline="0" dirty="0" smtClean="0"/>
              <a:t> OMG submissions may include this material</a:t>
            </a:r>
          </a:p>
          <a:p>
            <a:pPr lvl="1"/>
            <a:r>
              <a:rPr lang="en-US" sz="2000" baseline="0" dirty="0" smtClean="0"/>
              <a:t>Scoping is determined by the FCT</a:t>
            </a:r>
          </a:p>
        </p:txBody>
      </p:sp>
    </p:spTree>
    <p:extLst>
      <p:ext uri="{BB962C8B-B14F-4D97-AF65-F5344CB8AC3E}">
        <p14:creationId xmlns:p14="http://schemas.microsoft.com/office/powerpoint/2010/main" val="3869800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Slide Number Placeholder 2"/>
          <p:cNvSpPr>
            <a:spLocks noGrp="1"/>
          </p:cNvSpPr>
          <p:nvPr>
            <p:ph type="sldNum" sz="quarter" idx="12"/>
          </p:nvPr>
        </p:nvSpPr>
        <p:spPr/>
        <p:txBody>
          <a:bodyPr/>
          <a:lstStyle/>
          <a:p>
            <a:pPr>
              <a:defRPr/>
            </a:pPr>
            <a:fld id="{594868DC-D813-47B4-BCA0-5910B6BA0424}" type="slidenum">
              <a:rPr lang="en-US" smtClean="0"/>
              <a:pPr>
                <a:defRPr/>
              </a:pPr>
              <a:t>11</a:t>
            </a:fld>
            <a:endParaRPr lang="en-US" dirty="0"/>
          </a:p>
        </p:txBody>
      </p:sp>
      <p:sp>
        <p:nvSpPr>
          <p:cNvPr id="4" name="Text Placeholder 3"/>
          <p:cNvSpPr>
            <a:spLocks noGrp="1"/>
          </p:cNvSpPr>
          <p:nvPr>
            <p:ph type="body" idx="4294967295"/>
          </p:nvPr>
        </p:nvSpPr>
        <p:spPr/>
        <p:txBody>
          <a:bodyPr/>
          <a:lstStyle/>
          <a:p>
            <a:r>
              <a:rPr lang="en-US" sz="4400" dirty="0" smtClean="0"/>
              <a:t>Syntax is not Semantics</a:t>
            </a:r>
          </a:p>
          <a:p>
            <a:endParaRPr lang="en-US" sz="4400" dirty="0" smtClean="0"/>
          </a:p>
          <a:p>
            <a:r>
              <a:rPr lang="en-US" sz="4400" dirty="0" smtClean="0"/>
              <a:t>Truth is not Meaning</a:t>
            </a:r>
          </a:p>
          <a:p>
            <a:endParaRPr lang="en-US" dirty="0" smtClean="0"/>
          </a:p>
          <a:p>
            <a:pPr marL="0" indent="0">
              <a:buNone/>
            </a:pPr>
            <a:endParaRPr lang="en-US" dirty="0" smtClean="0"/>
          </a:p>
          <a:p>
            <a:r>
              <a:rPr lang="en-US" sz="2400" dirty="0" smtClean="0"/>
              <a:t>“The lack of common meaning is a billion dollar problem for the financial industry”</a:t>
            </a:r>
          </a:p>
          <a:p>
            <a:pPr lvl="1"/>
            <a:r>
              <a:rPr lang="en-US" sz="2000" dirty="0" smtClean="0"/>
              <a:t>Linda Powell, US Treasury Office of Financial Research</a:t>
            </a:r>
          </a:p>
          <a:p>
            <a:pPr marL="857250" lvl="2" indent="0">
              <a:buNone/>
            </a:pPr>
            <a:r>
              <a:rPr lang="en-US" sz="1800" dirty="0" smtClean="0"/>
              <a:t>Speaking at OMG “Crossing the Chasm” event, March 2014</a:t>
            </a:r>
          </a:p>
        </p:txBody>
      </p:sp>
    </p:spTree>
    <p:extLst>
      <p:ext uri="{BB962C8B-B14F-4D97-AF65-F5344CB8AC3E}">
        <p14:creationId xmlns:p14="http://schemas.microsoft.com/office/powerpoint/2010/main" val="3666381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the Dictionary</a:t>
            </a:r>
            <a:endParaRPr lang="en-US" dirty="0"/>
          </a:p>
        </p:txBody>
      </p:sp>
      <p:pic>
        <p:nvPicPr>
          <p:cNvPr id="1027" name="Picture 3" descr="C:\Users\User\AppData\Local\Microsoft\Windows\Temporary Internet Files\Content.IE5\URZCA1MC\MC900389384[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234983"/>
            <a:ext cx="3581399" cy="4687218"/>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AA20B5AC-9CDA-49EF-B12B-F1C216F5C4EF}" type="slidenum">
              <a:rPr lang="en-US" smtClean="0"/>
              <a:t>12</a:t>
            </a:fld>
            <a:endParaRPr lang="en-US"/>
          </a:p>
        </p:txBody>
      </p:sp>
    </p:spTree>
    <p:extLst>
      <p:ext uri="{BB962C8B-B14F-4D97-AF65-F5344CB8AC3E}">
        <p14:creationId xmlns:p14="http://schemas.microsoft.com/office/powerpoint/2010/main" val="39274548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the Dictionary</a:t>
            </a:r>
            <a:endParaRPr lang="en-US" dirty="0"/>
          </a:p>
        </p:txBody>
      </p:sp>
      <p:pic>
        <p:nvPicPr>
          <p:cNvPr id="1027" name="Picture 3" descr="C:\Users\User\AppData\Local\Microsoft\Windows\Temporary Internet Files\Content.IE5\URZCA1MC\MC900389384[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234983"/>
            <a:ext cx="3581399" cy="4687218"/>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AA20B5AC-9CDA-49EF-B12B-F1C216F5C4EF}" type="slidenum">
              <a:rPr lang="en-US" smtClean="0"/>
              <a:t>13</a:t>
            </a:fld>
            <a:endParaRPr lang="en-US"/>
          </a:p>
        </p:txBody>
      </p:sp>
      <p:cxnSp>
        <p:nvCxnSpPr>
          <p:cNvPr id="6" name="Curved Connector 5"/>
          <p:cNvCxnSpPr/>
          <p:nvPr/>
        </p:nvCxnSpPr>
        <p:spPr>
          <a:xfrm rot="16200000" flipV="1">
            <a:off x="2743200" y="2590800"/>
            <a:ext cx="1219200" cy="1066800"/>
          </a:xfrm>
          <a:prstGeom prst="curvedConnector3">
            <a:avLst>
              <a:gd name="adj1" fmla="val 20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Curved Connector 10"/>
          <p:cNvCxnSpPr>
            <a:stCxn id="1027" idx="1"/>
          </p:cNvCxnSpPr>
          <p:nvPr/>
        </p:nvCxnSpPr>
        <p:spPr>
          <a:xfrm rot="10800000" flipH="1" flipV="1">
            <a:off x="2666999" y="3578592"/>
            <a:ext cx="1790699" cy="2212608"/>
          </a:xfrm>
          <a:prstGeom prst="curvedConnector4">
            <a:avLst>
              <a:gd name="adj1" fmla="val -12766"/>
              <a:gd name="adj2" fmla="val 11648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1027" idx="3"/>
          </p:cNvCxnSpPr>
          <p:nvPr/>
        </p:nvCxnSpPr>
        <p:spPr>
          <a:xfrm flipH="1" flipV="1">
            <a:off x="5029200" y="2743200"/>
            <a:ext cx="1219199" cy="835392"/>
          </a:xfrm>
          <a:prstGeom prst="curvedConnector3">
            <a:avLst>
              <a:gd name="adj1" fmla="val -11611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urved Connector 26"/>
          <p:cNvCxnSpPr/>
          <p:nvPr/>
        </p:nvCxnSpPr>
        <p:spPr>
          <a:xfrm rot="16200000" flipV="1">
            <a:off x="5258502" y="4571300"/>
            <a:ext cx="1027296" cy="571496"/>
          </a:xfrm>
          <a:prstGeom prst="curvedConnector3">
            <a:avLst>
              <a:gd name="adj1" fmla="val -7024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Curved Connector 37"/>
          <p:cNvCxnSpPr/>
          <p:nvPr/>
        </p:nvCxnSpPr>
        <p:spPr>
          <a:xfrm rot="5400000" flipH="1" flipV="1">
            <a:off x="3934176" y="3914425"/>
            <a:ext cx="1123248" cy="761999"/>
          </a:xfrm>
          <a:prstGeom prst="curvedConnector3">
            <a:avLst>
              <a:gd name="adj1" fmla="val -41404"/>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p:nvPr/>
        </p:nvCxnSpPr>
        <p:spPr>
          <a:xfrm rot="10800000" flipH="1">
            <a:off x="2667000" y="1981200"/>
            <a:ext cx="685800" cy="1597392"/>
          </a:xfrm>
          <a:prstGeom prst="curvedConnector4">
            <a:avLst>
              <a:gd name="adj1" fmla="val -197076"/>
              <a:gd name="adj2" fmla="val 129208"/>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470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the Dictionary</a:t>
            </a:r>
            <a:endParaRPr lang="en-US" dirty="0"/>
          </a:p>
        </p:txBody>
      </p:sp>
      <p:pic>
        <p:nvPicPr>
          <p:cNvPr id="1027" name="Picture 3" descr="C:\Users\User\AppData\Local\Microsoft\Windows\Temporary Internet Files\Content.IE5\URZCA1MC\MC900389384[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234983"/>
            <a:ext cx="3581399" cy="468721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33600" y="6096000"/>
            <a:ext cx="5015412" cy="523220"/>
          </a:xfrm>
          <a:prstGeom prst="rect">
            <a:avLst/>
          </a:prstGeom>
          <a:noFill/>
        </p:spPr>
        <p:txBody>
          <a:bodyPr wrap="none" rtlCol="0">
            <a:spAutoFit/>
          </a:bodyPr>
          <a:lstStyle/>
          <a:p>
            <a:r>
              <a:rPr lang="en-US" sz="2800" b="1" dirty="0" smtClean="0"/>
              <a:t>Where does the meaning get in?</a:t>
            </a:r>
            <a:endParaRPr lang="en-US" sz="2800" b="1" dirty="0"/>
          </a:p>
        </p:txBody>
      </p:sp>
      <p:sp>
        <p:nvSpPr>
          <p:cNvPr id="5" name="Slide Number Placeholder 4"/>
          <p:cNvSpPr>
            <a:spLocks noGrp="1"/>
          </p:cNvSpPr>
          <p:nvPr>
            <p:ph type="sldNum" sz="quarter" idx="12"/>
          </p:nvPr>
        </p:nvSpPr>
        <p:spPr/>
        <p:txBody>
          <a:bodyPr/>
          <a:lstStyle/>
          <a:p>
            <a:fld id="{AA20B5AC-9CDA-49EF-B12B-F1C216F5C4EF}" type="slidenum">
              <a:rPr lang="en-US" smtClean="0"/>
              <a:t>14</a:t>
            </a:fld>
            <a:endParaRPr lang="en-US"/>
          </a:p>
        </p:txBody>
      </p:sp>
      <p:cxnSp>
        <p:nvCxnSpPr>
          <p:cNvPr id="6" name="Curved Connector 5"/>
          <p:cNvCxnSpPr/>
          <p:nvPr/>
        </p:nvCxnSpPr>
        <p:spPr>
          <a:xfrm rot="16200000" flipV="1">
            <a:off x="2743200" y="2590800"/>
            <a:ext cx="1219200" cy="1066800"/>
          </a:xfrm>
          <a:prstGeom prst="curvedConnector3">
            <a:avLst>
              <a:gd name="adj1" fmla="val 20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Curved Connector 10"/>
          <p:cNvCxnSpPr>
            <a:stCxn id="1027" idx="1"/>
          </p:cNvCxnSpPr>
          <p:nvPr/>
        </p:nvCxnSpPr>
        <p:spPr>
          <a:xfrm rot="10800000" flipH="1" flipV="1">
            <a:off x="2666999" y="3578592"/>
            <a:ext cx="1790699" cy="2212608"/>
          </a:xfrm>
          <a:prstGeom prst="curvedConnector4">
            <a:avLst>
              <a:gd name="adj1" fmla="val -12766"/>
              <a:gd name="adj2" fmla="val 11648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1027" idx="3"/>
          </p:cNvCxnSpPr>
          <p:nvPr/>
        </p:nvCxnSpPr>
        <p:spPr>
          <a:xfrm flipH="1" flipV="1">
            <a:off x="5029200" y="2743200"/>
            <a:ext cx="1219199" cy="835392"/>
          </a:xfrm>
          <a:prstGeom prst="curvedConnector3">
            <a:avLst>
              <a:gd name="adj1" fmla="val -11611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urved Connector 26"/>
          <p:cNvCxnSpPr/>
          <p:nvPr/>
        </p:nvCxnSpPr>
        <p:spPr>
          <a:xfrm rot="16200000" flipV="1">
            <a:off x="5258502" y="4571300"/>
            <a:ext cx="1027296" cy="571496"/>
          </a:xfrm>
          <a:prstGeom prst="curvedConnector3">
            <a:avLst>
              <a:gd name="adj1" fmla="val -7024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Curved Connector 37"/>
          <p:cNvCxnSpPr/>
          <p:nvPr/>
        </p:nvCxnSpPr>
        <p:spPr>
          <a:xfrm rot="5400000" flipH="1" flipV="1">
            <a:off x="3934176" y="3914425"/>
            <a:ext cx="1123248" cy="761999"/>
          </a:xfrm>
          <a:prstGeom prst="curvedConnector3">
            <a:avLst>
              <a:gd name="adj1" fmla="val -41404"/>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p:nvPr/>
        </p:nvCxnSpPr>
        <p:spPr>
          <a:xfrm rot="10800000" flipH="1">
            <a:off x="2667000" y="1981200"/>
            <a:ext cx="685800" cy="1597392"/>
          </a:xfrm>
          <a:prstGeom prst="curvedConnector4">
            <a:avLst>
              <a:gd name="adj1" fmla="val -197076"/>
              <a:gd name="adj2" fmla="val 129208"/>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2306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Networks</a:t>
            </a:r>
            <a:endParaRPr lang="en-US" dirty="0"/>
          </a:p>
        </p:txBody>
      </p:sp>
      <p:sp>
        <p:nvSpPr>
          <p:cNvPr id="4" name="Oval 3"/>
          <p:cNvSpPr/>
          <p:nvPr/>
        </p:nvSpPr>
        <p:spPr>
          <a:xfrm>
            <a:off x="1181100" y="2667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406315" y="1524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48000" y="3429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896100" y="44958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086600" y="23622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790700" y="48006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029200" y="44958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886200" y="1905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15000" y="32766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715000" y="1692442"/>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5" idx="5"/>
            <a:endCxn id="11" idx="2"/>
          </p:cNvCxnSpPr>
          <p:nvPr/>
        </p:nvCxnSpPr>
        <p:spPr>
          <a:xfrm>
            <a:off x="2731519" y="1784163"/>
            <a:ext cx="1154681" cy="2732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3"/>
            <a:endCxn id="9" idx="7"/>
          </p:cNvCxnSpPr>
          <p:nvPr/>
        </p:nvCxnSpPr>
        <p:spPr>
          <a:xfrm flipH="1">
            <a:off x="2115904" y="3689163"/>
            <a:ext cx="987892" cy="11560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5"/>
            <a:endCxn id="6" idx="2"/>
          </p:cNvCxnSpPr>
          <p:nvPr/>
        </p:nvCxnSpPr>
        <p:spPr>
          <a:xfrm>
            <a:off x="1506304" y="2927163"/>
            <a:ext cx="1541696" cy="6542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9" idx="6"/>
            <a:endCxn id="10" idx="3"/>
          </p:cNvCxnSpPr>
          <p:nvPr/>
        </p:nvCxnSpPr>
        <p:spPr>
          <a:xfrm flipV="1">
            <a:off x="2171700" y="4755963"/>
            <a:ext cx="2913296" cy="1970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5"/>
            <a:endCxn id="10" idx="1"/>
          </p:cNvCxnSpPr>
          <p:nvPr/>
        </p:nvCxnSpPr>
        <p:spPr>
          <a:xfrm>
            <a:off x="3373204" y="3689163"/>
            <a:ext cx="1711792" cy="8512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2" idx="5"/>
            <a:endCxn id="7" idx="0"/>
          </p:cNvCxnSpPr>
          <p:nvPr/>
        </p:nvCxnSpPr>
        <p:spPr>
          <a:xfrm>
            <a:off x="6040204" y="3536763"/>
            <a:ext cx="1046396" cy="9590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0" idx="6"/>
            <a:endCxn id="7" idx="1"/>
          </p:cNvCxnSpPr>
          <p:nvPr/>
        </p:nvCxnSpPr>
        <p:spPr>
          <a:xfrm flipV="1">
            <a:off x="5410200" y="4540437"/>
            <a:ext cx="1541696" cy="10776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6"/>
          </p:cNvCxnSpPr>
          <p:nvPr/>
        </p:nvCxnSpPr>
        <p:spPr>
          <a:xfrm flipV="1">
            <a:off x="3429000" y="3429000"/>
            <a:ext cx="2368040" cy="152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1" idx="6"/>
            <a:endCxn id="13" idx="2"/>
          </p:cNvCxnSpPr>
          <p:nvPr/>
        </p:nvCxnSpPr>
        <p:spPr>
          <a:xfrm flipV="1">
            <a:off x="4267200" y="1844842"/>
            <a:ext cx="1447800" cy="21255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7"/>
            <a:endCxn id="8" idx="2"/>
          </p:cNvCxnSpPr>
          <p:nvPr/>
        </p:nvCxnSpPr>
        <p:spPr>
          <a:xfrm flipV="1">
            <a:off x="6040204" y="2514600"/>
            <a:ext cx="1046396" cy="8066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1" idx="3"/>
            <a:endCxn id="6" idx="7"/>
          </p:cNvCxnSpPr>
          <p:nvPr/>
        </p:nvCxnSpPr>
        <p:spPr>
          <a:xfrm flipH="1">
            <a:off x="3373204" y="2165163"/>
            <a:ext cx="568792" cy="13084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4" idx="7"/>
            <a:endCxn id="5" idx="3"/>
          </p:cNvCxnSpPr>
          <p:nvPr/>
        </p:nvCxnSpPr>
        <p:spPr>
          <a:xfrm flipV="1">
            <a:off x="1506304" y="1784163"/>
            <a:ext cx="955807" cy="9274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13" idx="5"/>
            <a:endCxn id="8" idx="1"/>
          </p:cNvCxnSpPr>
          <p:nvPr/>
        </p:nvCxnSpPr>
        <p:spPr>
          <a:xfrm>
            <a:off x="6040204" y="1952605"/>
            <a:ext cx="1102192" cy="4542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3" idx="4"/>
            <a:endCxn id="12" idx="1"/>
          </p:cNvCxnSpPr>
          <p:nvPr/>
        </p:nvCxnSpPr>
        <p:spPr>
          <a:xfrm flipH="1">
            <a:off x="5770796" y="1997242"/>
            <a:ext cx="134704" cy="13239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Content Placeholder 57"/>
          <p:cNvSpPr>
            <a:spLocks noGrp="1"/>
          </p:cNvSpPr>
          <p:nvPr>
            <p:ph idx="1"/>
          </p:nvPr>
        </p:nvSpPr>
        <p:spPr>
          <a:xfrm>
            <a:off x="381000" y="5041232"/>
            <a:ext cx="8229600" cy="1654081"/>
          </a:xfrm>
        </p:spPr>
        <p:txBody>
          <a:bodyPr>
            <a:normAutofit fontScale="92500" lnSpcReduction="20000"/>
          </a:bodyPr>
          <a:lstStyle/>
          <a:p>
            <a:r>
              <a:rPr lang="en-US" dirty="0" smtClean="0"/>
              <a:t>Directed Graph</a:t>
            </a:r>
          </a:p>
          <a:p>
            <a:r>
              <a:rPr lang="en-US" dirty="0" smtClean="0"/>
              <a:t>The meaning at each node is a product of its connections to other nodes</a:t>
            </a:r>
          </a:p>
          <a:p>
            <a:r>
              <a:rPr lang="en-US" dirty="0" smtClean="0"/>
              <a:t>So where does the meaning get in?</a:t>
            </a:r>
            <a:endParaRPr lang="en-US" dirty="0"/>
          </a:p>
        </p:txBody>
      </p:sp>
      <p:sp>
        <p:nvSpPr>
          <p:cNvPr id="3" name="Slide Number Placeholder 2"/>
          <p:cNvSpPr>
            <a:spLocks noGrp="1"/>
          </p:cNvSpPr>
          <p:nvPr>
            <p:ph type="sldNum" sz="quarter" idx="12"/>
          </p:nvPr>
        </p:nvSpPr>
        <p:spPr/>
        <p:txBody>
          <a:bodyPr/>
          <a:lstStyle/>
          <a:p>
            <a:fld id="{AA20B5AC-9CDA-49EF-B12B-F1C216F5C4EF}" type="slidenum">
              <a:rPr lang="en-US" smtClean="0"/>
              <a:t>15</a:t>
            </a:fld>
            <a:endParaRPr lang="en-US"/>
          </a:p>
        </p:txBody>
      </p:sp>
    </p:spTree>
    <p:extLst>
      <p:ext uri="{BB962C8B-B14F-4D97-AF65-F5344CB8AC3E}">
        <p14:creationId xmlns:p14="http://schemas.microsoft.com/office/powerpoint/2010/main" val="1527364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Networks</a:t>
            </a:r>
            <a:endParaRPr lang="en-US" dirty="0"/>
          </a:p>
        </p:txBody>
      </p:sp>
      <p:sp>
        <p:nvSpPr>
          <p:cNvPr id="4" name="Oval 3"/>
          <p:cNvSpPr/>
          <p:nvPr/>
        </p:nvSpPr>
        <p:spPr>
          <a:xfrm>
            <a:off x="1181100" y="2667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406315" y="1524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48000" y="3429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896100" y="44958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086600" y="23622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790700" y="48006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029200" y="44958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886200" y="19050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15000" y="32766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715000" y="1692442"/>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5" idx="5"/>
            <a:endCxn id="11" idx="2"/>
          </p:cNvCxnSpPr>
          <p:nvPr/>
        </p:nvCxnSpPr>
        <p:spPr>
          <a:xfrm>
            <a:off x="2731519" y="1784163"/>
            <a:ext cx="1154681" cy="2732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3"/>
            <a:endCxn id="9" idx="7"/>
          </p:cNvCxnSpPr>
          <p:nvPr/>
        </p:nvCxnSpPr>
        <p:spPr>
          <a:xfrm flipH="1">
            <a:off x="2115904" y="3689163"/>
            <a:ext cx="987892" cy="11560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5"/>
            <a:endCxn id="6" idx="2"/>
          </p:cNvCxnSpPr>
          <p:nvPr/>
        </p:nvCxnSpPr>
        <p:spPr>
          <a:xfrm>
            <a:off x="1506304" y="2927163"/>
            <a:ext cx="1541696" cy="6542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9" idx="6"/>
            <a:endCxn id="10" idx="3"/>
          </p:cNvCxnSpPr>
          <p:nvPr/>
        </p:nvCxnSpPr>
        <p:spPr>
          <a:xfrm flipV="1">
            <a:off x="2171700" y="4755963"/>
            <a:ext cx="2913296" cy="1970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5"/>
            <a:endCxn id="10" idx="1"/>
          </p:cNvCxnSpPr>
          <p:nvPr/>
        </p:nvCxnSpPr>
        <p:spPr>
          <a:xfrm>
            <a:off x="3373204" y="3689163"/>
            <a:ext cx="1711792" cy="8512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2" idx="5"/>
            <a:endCxn id="7" idx="0"/>
          </p:cNvCxnSpPr>
          <p:nvPr/>
        </p:nvCxnSpPr>
        <p:spPr>
          <a:xfrm>
            <a:off x="6040204" y="3536763"/>
            <a:ext cx="1046396" cy="9590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0" idx="6"/>
            <a:endCxn id="7" idx="1"/>
          </p:cNvCxnSpPr>
          <p:nvPr/>
        </p:nvCxnSpPr>
        <p:spPr>
          <a:xfrm flipV="1">
            <a:off x="5410200" y="4540437"/>
            <a:ext cx="1541696" cy="10776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6"/>
          </p:cNvCxnSpPr>
          <p:nvPr/>
        </p:nvCxnSpPr>
        <p:spPr>
          <a:xfrm flipV="1">
            <a:off x="3429000" y="3429000"/>
            <a:ext cx="2368040" cy="152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1" idx="6"/>
            <a:endCxn id="13" idx="2"/>
          </p:cNvCxnSpPr>
          <p:nvPr/>
        </p:nvCxnSpPr>
        <p:spPr>
          <a:xfrm flipV="1">
            <a:off x="4267200" y="1844842"/>
            <a:ext cx="1447800" cy="21255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7"/>
            <a:endCxn id="8" idx="2"/>
          </p:cNvCxnSpPr>
          <p:nvPr/>
        </p:nvCxnSpPr>
        <p:spPr>
          <a:xfrm flipV="1">
            <a:off x="6040204" y="2514600"/>
            <a:ext cx="1046396" cy="8066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1" idx="3"/>
            <a:endCxn id="6" idx="7"/>
          </p:cNvCxnSpPr>
          <p:nvPr/>
        </p:nvCxnSpPr>
        <p:spPr>
          <a:xfrm flipH="1">
            <a:off x="3373204" y="2165163"/>
            <a:ext cx="568792" cy="13084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4" idx="7"/>
            <a:endCxn id="5" idx="3"/>
          </p:cNvCxnSpPr>
          <p:nvPr/>
        </p:nvCxnSpPr>
        <p:spPr>
          <a:xfrm flipV="1">
            <a:off x="1506304" y="1784163"/>
            <a:ext cx="955807" cy="9274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13" idx="5"/>
            <a:endCxn id="8" idx="1"/>
          </p:cNvCxnSpPr>
          <p:nvPr/>
        </p:nvCxnSpPr>
        <p:spPr>
          <a:xfrm>
            <a:off x="6040204" y="1952605"/>
            <a:ext cx="1102192" cy="4542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3" idx="4"/>
            <a:endCxn id="12" idx="1"/>
          </p:cNvCxnSpPr>
          <p:nvPr/>
        </p:nvCxnSpPr>
        <p:spPr>
          <a:xfrm flipH="1">
            <a:off x="5770796" y="1997242"/>
            <a:ext cx="134704" cy="13239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967814" y="5105400"/>
            <a:ext cx="0" cy="533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5255092" y="4809663"/>
            <a:ext cx="0" cy="8291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a:off x="7086600" y="4835471"/>
            <a:ext cx="3659" cy="8033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562100" y="5638800"/>
            <a:ext cx="84421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1714500" y="5791200"/>
            <a:ext cx="5626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1866900" y="5943600"/>
            <a:ext cx="2490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4832984" y="5638800"/>
            <a:ext cx="84421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985384" y="5791200"/>
            <a:ext cx="5626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5137784" y="5943600"/>
            <a:ext cx="2490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6664492" y="5670884"/>
            <a:ext cx="84421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6816892" y="5823284"/>
            <a:ext cx="5626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6969292" y="5975684"/>
            <a:ext cx="2490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Slide Number Placeholder 81"/>
          <p:cNvSpPr>
            <a:spLocks noGrp="1"/>
          </p:cNvSpPr>
          <p:nvPr>
            <p:ph type="sldNum" sz="quarter" idx="12"/>
          </p:nvPr>
        </p:nvSpPr>
        <p:spPr/>
        <p:txBody>
          <a:bodyPr/>
          <a:lstStyle/>
          <a:p>
            <a:fld id="{AA20B5AC-9CDA-49EF-B12B-F1C216F5C4EF}" type="slidenum">
              <a:rPr lang="en-US" smtClean="0"/>
              <a:t>16</a:t>
            </a:fld>
            <a:endParaRPr lang="en-US"/>
          </a:p>
        </p:txBody>
      </p:sp>
    </p:spTree>
    <p:extLst>
      <p:ext uri="{BB962C8B-B14F-4D97-AF65-F5344CB8AC3E}">
        <p14:creationId xmlns:p14="http://schemas.microsoft.com/office/powerpoint/2010/main" val="23341947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smtClean="0"/>
              <a:t>Semanti</a:t>
            </a:r>
            <a:r>
              <a:rPr lang="en-US" baseline="0" dirty="0" smtClean="0"/>
              <a:t>c Grounding </a:t>
            </a:r>
            <a:r>
              <a:rPr lang="en-US" dirty="0" smtClean="0"/>
              <a:t>for Businesses</a:t>
            </a:r>
            <a:endParaRPr lang="en-US" dirty="0"/>
          </a:p>
        </p:txBody>
      </p:sp>
      <p:sp>
        <p:nvSpPr>
          <p:cNvPr id="4" name="Slide Number Placeholder 3"/>
          <p:cNvSpPr>
            <a:spLocks noGrp="1"/>
          </p:cNvSpPr>
          <p:nvPr>
            <p:ph type="sldNum" sz="quarter" idx="12"/>
          </p:nvPr>
        </p:nvSpPr>
        <p:spPr/>
        <p:txBody>
          <a:bodyPr/>
          <a:lstStyle/>
          <a:p>
            <a:fld id="{0E49032C-FC1D-455E-94CE-D351C1237721}" type="slidenum">
              <a:rPr lang="en-US" smtClean="0">
                <a:solidFill>
                  <a:prstClr val="black">
                    <a:tint val="75000"/>
                  </a:prstClr>
                </a:solidFill>
              </a:rPr>
              <a:pPr/>
              <a:t>17</a:t>
            </a:fld>
            <a:endParaRPr lang="en-US" dirty="0">
              <a:solidFill>
                <a:prstClr val="black">
                  <a:tint val="75000"/>
                </a:prstClr>
              </a:solidFill>
            </a:endParaRPr>
          </a:p>
        </p:txBody>
      </p:sp>
      <p:pic>
        <p:nvPicPr>
          <p:cNvPr id="1030" name="Picture 6" descr="C:\Users\User\AppData\Local\Microsoft\Windows\Temporary Internet Files\Content.IE5\RBAH9B03\MC90043481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4449" y="1618360"/>
            <a:ext cx="3118056" cy="3118056"/>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7" descr="C:\Users\User\AppData\Local\Microsoft\Windows\Temporary Internet Files\Content.IE5\CQ830FI6\MC90038417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86600" y="1828800"/>
            <a:ext cx="1083438" cy="1577747"/>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8" descr="C:\Program Files (x86)\Microsoft Office\MEDIA\CAGCAT10\j0300840.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9763" y="3701285"/>
            <a:ext cx="1395238" cy="117551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9" descr="C:\Users\User\AppData\Local\Microsoft\Windows\Temporary Internet Files\Content.IE5\TO79Y2A3\MP900401101[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18229" y="1905000"/>
            <a:ext cx="1040606" cy="1560513"/>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0" descr="C:\Users\User\AppData\Local\Microsoft\Windows\Temporary Internet Files\Content.IE5\TO79Y2A3\MC900233481[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40423" y="3923609"/>
            <a:ext cx="1727487" cy="800791"/>
          </a:xfrm>
          <a:prstGeom prst="rect">
            <a:avLst/>
          </a:prstGeom>
          <a:noFill/>
          <a:extLst>
            <a:ext uri="{909E8E84-426E-40DD-AFC4-6F175D3DCCD1}">
              <a14:hiddenFill xmlns:a14="http://schemas.microsoft.com/office/drawing/2010/main">
                <a:solidFill>
                  <a:srgbClr val="FFFFFF"/>
                </a:solidFill>
              </a14:hiddenFill>
            </a:ext>
          </a:extLst>
        </p:spPr>
      </p:pic>
      <p:cxnSp>
        <p:nvCxnSpPr>
          <p:cNvPr id="50" name="Straight Arrow Connector 49"/>
          <p:cNvCxnSpPr>
            <a:stCxn id="1040" idx="3"/>
          </p:cNvCxnSpPr>
          <p:nvPr/>
        </p:nvCxnSpPr>
        <p:spPr>
          <a:xfrm>
            <a:off x="1558835" y="2685257"/>
            <a:ext cx="1781380" cy="721290"/>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1038" idx="1"/>
          </p:cNvCxnSpPr>
          <p:nvPr/>
        </p:nvCxnSpPr>
        <p:spPr>
          <a:xfrm flipH="1">
            <a:off x="5725502" y="2617674"/>
            <a:ext cx="1361098" cy="535452"/>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041" idx="1"/>
          </p:cNvCxnSpPr>
          <p:nvPr/>
        </p:nvCxnSpPr>
        <p:spPr>
          <a:xfrm flipH="1" flipV="1">
            <a:off x="5562600" y="3851317"/>
            <a:ext cx="1177823" cy="472688"/>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039" idx="3"/>
          </p:cNvCxnSpPr>
          <p:nvPr/>
        </p:nvCxnSpPr>
        <p:spPr>
          <a:xfrm flipV="1">
            <a:off x="1905001" y="3910017"/>
            <a:ext cx="1435214" cy="379026"/>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55" name="TextBox 1054"/>
          <p:cNvSpPr txBox="1"/>
          <p:nvPr/>
        </p:nvSpPr>
        <p:spPr>
          <a:xfrm>
            <a:off x="693706" y="4953000"/>
            <a:ext cx="7383493" cy="1676400"/>
          </a:xfrm>
          <a:prstGeom prst="rect">
            <a:avLst/>
          </a:prstGeom>
        </p:spPr>
        <p:txBody>
          <a:bodyPr vert="horz" wrap="none" lIns="91440" tIns="45720" rIns="91440" bIns="45720" rtlCol="0">
            <a:normAutofit lnSpcReduction="10000"/>
          </a:bodyPr>
          <a:lstStyle/>
          <a:p>
            <a:pPr marL="1200150" lvl="2" indent="-285750">
              <a:buFont typeface="Arial" panose="020B0604020202020204" pitchFamily="34" charset="0"/>
              <a:buChar char="•"/>
            </a:pPr>
            <a:r>
              <a:rPr lang="en-US" dirty="0" smtClean="0">
                <a:solidFill>
                  <a:prstClr val="black"/>
                </a:solidFill>
              </a:rPr>
              <a:t>Monetary</a:t>
            </a:r>
            <a:r>
              <a:rPr lang="en-US" dirty="0">
                <a:solidFill>
                  <a:prstClr val="black"/>
                </a:solidFill>
              </a:rPr>
              <a:t>: </a:t>
            </a:r>
            <a:r>
              <a:rPr lang="en-US" dirty="0" smtClean="0">
                <a:solidFill>
                  <a:prstClr val="black"/>
                </a:solidFill>
              </a:rPr>
              <a:t>profit / </a:t>
            </a:r>
            <a:r>
              <a:rPr lang="en-US" dirty="0">
                <a:solidFill>
                  <a:prstClr val="black"/>
                </a:solidFill>
              </a:rPr>
              <a:t>loss, </a:t>
            </a:r>
            <a:r>
              <a:rPr lang="en-US" dirty="0" smtClean="0">
                <a:solidFill>
                  <a:prstClr val="black"/>
                </a:solidFill>
              </a:rPr>
              <a:t>assets / liabilities, equity</a:t>
            </a:r>
            <a:endParaRPr lang="en-US" dirty="0">
              <a:solidFill>
                <a:prstClr val="black"/>
              </a:solidFill>
            </a:endParaRPr>
          </a:p>
          <a:p>
            <a:pPr marL="1200150" lvl="2" indent="-285750">
              <a:buFont typeface="Arial" panose="020B0604020202020204" pitchFamily="34" charset="0"/>
              <a:buChar char="•"/>
            </a:pPr>
            <a:r>
              <a:rPr lang="en-US" dirty="0" smtClean="0">
                <a:solidFill>
                  <a:prstClr val="black"/>
                </a:solidFill>
              </a:rPr>
              <a:t>Law and Jurisdiction</a:t>
            </a:r>
          </a:p>
          <a:p>
            <a:pPr marL="1200150" lvl="2" indent="-285750">
              <a:buFont typeface="Arial" panose="020B0604020202020204" pitchFamily="34" charset="0"/>
              <a:buChar char="•"/>
            </a:pPr>
            <a:r>
              <a:rPr lang="en-US" dirty="0" smtClean="0">
                <a:solidFill>
                  <a:prstClr val="black"/>
                </a:solidFill>
              </a:rPr>
              <a:t>Government, </a:t>
            </a:r>
            <a:r>
              <a:rPr lang="en-US" dirty="0">
                <a:solidFill>
                  <a:prstClr val="black"/>
                </a:solidFill>
              </a:rPr>
              <a:t>regulatory environment</a:t>
            </a:r>
          </a:p>
          <a:p>
            <a:pPr marL="1200150" lvl="2" indent="-285750">
              <a:buFont typeface="Arial" panose="020B0604020202020204" pitchFamily="34" charset="0"/>
              <a:buChar char="•"/>
            </a:pPr>
            <a:r>
              <a:rPr lang="en-US" dirty="0" smtClean="0">
                <a:solidFill>
                  <a:prstClr val="black"/>
                </a:solidFill>
              </a:rPr>
              <a:t>Contracts, agreements, commitments</a:t>
            </a:r>
          </a:p>
          <a:p>
            <a:pPr marL="1200150" lvl="2" indent="-285750">
              <a:buFont typeface="Arial" panose="020B0604020202020204" pitchFamily="34" charset="0"/>
              <a:buChar char="•"/>
            </a:pPr>
            <a:r>
              <a:rPr lang="en-US" dirty="0" smtClean="0">
                <a:solidFill>
                  <a:prstClr val="black"/>
                </a:solidFill>
              </a:rPr>
              <a:t>Products and Services</a:t>
            </a:r>
            <a:endParaRPr lang="en-US" dirty="0">
              <a:solidFill>
                <a:prstClr val="black"/>
              </a:solidFill>
            </a:endParaRPr>
          </a:p>
          <a:p>
            <a:pPr marL="1200150" lvl="2" indent="-285750">
              <a:buFont typeface="Arial" panose="020B0604020202020204" pitchFamily="34" charset="0"/>
              <a:buChar char="•"/>
            </a:pPr>
            <a:r>
              <a:rPr lang="en-US" dirty="0">
                <a:solidFill>
                  <a:prstClr val="black"/>
                </a:solidFill>
              </a:rPr>
              <a:t>Other e.g. </a:t>
            </a:r>
            <a:r>
              <a:rPr lang="en-US" dirty="0" smtClean="0">
                <a:solidFill>
                  <a:prstClr val="black"/>
                </a:solidFill>
              </a:rPr>
              <a:t>geopolitical, logistics</a:t>
            </a:r>
            <a:endParaRPr lang="en-US" dirty="0">
              <a:solidFill>
                <a:prstClr val="black"/>
              </a:solidFill>
            </a:endParaRPr>
          </a:p>
        </p:txBody>
      </p:sp>
      <p:sp>
        <p:nvSpPr>
          <p:cNvPr id="33" name="TextBox 32"/>
          <p:cNvSpPr txBox="1"/>
          <p:nvPr/>
        </p:nvSpPr>
        <p:spPr>
          <a:xfrm>
            <a:off x="693706" y="1219200"/>
            <a:ext cx="914400" cy="914400"/>
          </a:xfrm>
          <a:prstGeom prst="rect">
            <a:avLst/>
          </a:prstGeom>
        </p:spPr>
        <p:txBody>
          <a:bodyPr vert="horz" wrap="none" lIns="91440" tIns="45720" rIns="91440" bIns="45720" rtlCol="0">
            <a:normAutofit/>
          </a:bodyPr>
          <a:lstStyle/>
          <a:p>
            <a:pPr marL="342900" indent="-342900">
              <a:spcBef>
                <a:spcPts val="800"/>
              </a:spcBef>
            </a:pPr>
            <a:r>
              <a:rPr lang="en-US" sz="1400" b="1" dirty="0">
                <a:solidFill>
                  <a:prstClr val="black"/>
                </a:solidFill>
              </a:rPr>
              <a:t>What are the basic experiences or constructs relevant to business</a:t>
            </a:r>
            <a:r>
              <a:rPr lang="en-US" sz="1400" b="1" dirty="0" smtClean="0">
                <a:solidFill>
                  <a:prstClr val="black"/>
                </a:solidFill>
              </a:rPr>
              <a:t>?</a:t>
            </a:r>
            <a:endParaRPr lang="en-US" sz="1400" b="1" dirty="0">
              <a:solidFill>
                <a:prstClr val="black"/>
              </a:solidFill>
            </a:endParaRPr>
          </a:p>
        </p:txBody>
      </p:sp>
      <p:pic>
        <p:nvPicPr>
          <p:cNvPr id="1026" name="Picture 2" descr="C:\Users\User\AppData\Local\Microsoft\Windows\Temporary Internet Files\Content.IE5\XV72LRBE\MC900297161[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098571" y="1640613"/>
            <a:ext cx="1016229" cy="950187"/>
          </a:xfrm>
          <a:prstGeom prst="rect">
            <a:avLst/>
          </a:prstGeom>
          <a:noFill/>
          <a:extLst>
            <a:ext uri="{909E8E84-426E-40DD-AFC4-6F175D3DCCD1}">
              <a14:hiddenFill xmlns:a14="http://schemas.microsoft.com/office/drawing/2010/main">
                <a:solidFill>
                  <a:srgbClr val="FFFFFF"/>
                </a:solidFill>
              </a14:hiddenFill>
            </a:ext>
          </a:extLst>
        </p:spPr>
      </p:pic>
      <p:cxnSp>
        <p:nvCxnSpPr>
          <p:cNvPr id="16" name="Straight Arrow Connector 15"/>
          <p:cNvCxnSpPr>
            <a:stCxn id="1026" idx="2"/>
          </p:cNvCxnSpPr>
          <p:nvPr/>
        </p:nvCxnSpPr>
        <p:spPr>
          <a:xfrm>
            <a:off x="3606686" y="2590800"/>
            <a:ext cx="749757" cy="910823"/>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 name="Picture 2" descr="C:\Users\User\AppData\Local\Microsoft\Windows\Temporary Internet Files\Content.IE5\4VSJ4YBT\MC90044147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09694" y="4514893"/>
            <a:ext cx="1252906" cy="723814"/>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Arrow Connector 17"/>
          <p:cNvCxnSpPr>
            <a:stCxn id="3" idx="0"/>
          </p:cNvCxnSpPr>
          <p:nvPr/>
        </p:nvCxnSpPr>
        <p:spPr>
          <a:xfrm flipH="1" flipV="1">
            <a:off x="4508843" y="3923609"/>
            <a:ext cx="427304" cy="591284"/>
          </a:xfrm>
          <a:prstGeom prst="straightConnector1">
            <a:avLst/>
          </a:prstGeom>
          <a:ln w="57150" cap="sq">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1456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dirty="0" smtClean="0"/>
              <a:t>Making it Meaningful</a:t>
            </a:r>
          </a:p>
        </p:txBody>
      </p:sp>
      <p:sp>
        <p:nvSpPr>
          <p:cNvPr id="3" name="Content Placeholder 2"/>
          <p:cNvSpPr>
            <a:spLocks noGrp="1"/>
          </p:cNvSpPr>
          <p:nvPr>
            <p:ph idx="1"/>
          </p:nvPr>
        </p:nvSpPr>
        <p:spPr/>
        <p:txBody>
          <a:bodyPr>
            <a:normAutofit/>
          </a:bodyPr>
          <a:lstStyle/>
          <a:p>
            <a:pPr>
              <a:defRPr/>
            </a:pPr>
            <a:r>
              <a:rPr lang="en-US" dirty="0" smtClean="0"/>
              <a:t>Putting something into RDF/OWL does not make it meaningful</a:t>
            </a:r>
          </a:p>
          <a:p>
            <a:pPr>
              <a:defRPr/>
            </a:pPr>
            <a:r>
              <a:rPr lang="en-US" dirty="0" smtClean="0"/>
              <a:t>So, what is a meaningful model</a:t>
            </a:r>
          </a:p>
          <a:p>
            <a:pPr lvl="1">
              <a:defRPr/>
            </a:pPr>
            <a:r>
              <a:rPr lang="en-US" dirty="0" smtClean="0"/>
              <a:t>1. Formal relationship between model and subject matter: </a:t>
            </a:r>
          </a:p>
          <a:p>
            <a:pPr lvl="2">
              <a:defRPr/>
            </a:pPr>
            <a:r>
              <a:rPr lang="en-US" dirty="0" smtClean="0"/>
              <a:t>“Everything is a Thing”</a:t>
            </a:r>
          </a:p>
          <a:p>
            <a:pPr lvl="1">
              <a:defRPr/>
            </a:pPr>
            <a:r>
              <a:rPr lang="en-US" dirty="0" smtClean="0"/>
              <a:t>2. Formal notation grounded in common logic</a:t>
            </a:r>
          </a:p>
          <a:p>
            <a:pPr lvl="1">
              <a:defRPr/>
            </a:pPr>
            <a:r>
              <a:rPr lang="en-US" dirty="0" smtClean="0"/>
              <a:t>3. Abstraction of kinds of thing into their simplest possible building blocks</a:t>
            </a:r>
          </a:p>
          <a:p>
            <a:pPr lvl="2">
              <a:defRPr/>
            </a:pPr>
            <a:r>
              <a:rPr lang="en-US" dirty="0" smtClean="0"/>
              <a:t>Contracts, Parties, Legal Entities etc. </a:t>
            </a:r>
            <a:endParaRPr lang="en-US" dirty="0"/>
          </a:p>
        </p:txBody>
      </p:sp>
    </p:spTree>
    <p:extLst>
      <p:ext uri="{BB962C8B-B14F-4D97-AF65-F5344CB8AC3E}">
        <p14:creationId xmlns:p14="http://schemas.microsoft.com/office/powerpoint/2010/main" val="21936833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a:t>
            </a:r>
            <a:r>
              <a:rPr lang="en-US" baseline="0" dirty="0" smtClean="0"/>
              <a:t> to Meaning</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19</a:t>
            </a:fld>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295400"/>
            <a:ext cx="1914525" cy="238125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1150" y="1300162"/>
            <a:ext cx="1924050" cy="2371725"/>
          </a:xfrm>
          <a:prstGeom prst="rect">
            <a:avLst/>
          </a:prstGeom>
        </p:spPr>
      </p:pic>
      <p:sp>
        <p:nvSpPr>
          <p:cNvPr id="9" name="TextBox 8"/>
          <p:cNvSpPr txBox="1"/>
          <p:nvPr/>
        </p:nvSpPr>
        <p:spPr>
          <a:xfrm>
            <a:off x="1706195" y="3962400"/>
            <a:ext cx="1646605" cy="369332"/>
          </a:xfrm>
          <a:prstGeom prst="rect">
            <a:avLst/>
          </a:prstGeom>
          <a:noFill/>
        </p:spPr>
        <p:txBody>
          <a:bodyPr wrap="none" rtlCol="0">
            <a:spAutoFit/>
          </a:bodyPr>
          <a:lstStyle/>
          <a:p>
            <a:r>
              <a:rPr lang="en-US" dirty="0" smtClean="0"/>
              <a:t>Rosetta Stone</a:t>
            </a:r>
            <a:endParaRPr lang="en-US" dirty="0"/>
          </a:p>
        </p:txBody>
      </p:sp>
      <p:sp>
        <p:nvSpPr>
          <p:cNvPr id="10" name="TextBox 9"/>
          <p:cNvSpPr txBox="1"/>
          <p:nvPr/>
        </p:nvSpPr>
        <p:spPr>
          <a:xfrm>
            <a:off x="5410200" y="3962400"/>
            <a:ext cx="1967205" cy="369332"/>
          </a:xfrm>
          <a:prstGeom prst="rect">
            <a:avLst/>
          </a:prstGeom>
          <a:noFill/>
        </p:spPr>
        <p:txBody>
          <a:bodyPr wrap="none" rtlCol="0">
            <a:spAutoFit/>
          </a:bodyPr>
          <a:lstStyle/>
          <a:p>
            <a:r>
              <a:rPr lang="en-US" dirty="0" smtClean="0"/>
              <a:t>Mayan Language</a:t>
            </a:r>
            <a:endParaRPr lang="en-US" dirty="0"/>
          </a:p>
        </p:txBody>
      </p:sp>
    </p:spTree>
    <p:extLst>
      <p:ext uri="{BB962C8B-B14F-4D97-AF65-F5344CB8AC3E}">
        <p14:creationId xmlns:p14="http://schemas.microsoft.com/office/powerpoint/2010/main" val="329127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FIBO Status</a:t>
            </a:r>
          </a:p>
          <a:p>
            <a:pPr lvl="1"/>
            <a:r>
              <a:rPr lang="en-US" dirty="0" smtClean="0"/>
              <a:t>Status of Current Activities</a:t>
            </a:r>
          </a:p>
          <a:p>
            <a:pPr lvl="2"/>
            <a:r>
              <a:rPr lang="en-US" dirty="0" smtClean="0"/>
              <a:t>FIBO Foundations</a:t>
            </a:r>
          </a:p>
          <a:p>
            <a:pPr lvl="2"/>
            <a:r>
              <a:rPr lang="en-US" dirty="0" smtClean="0"/>
              <a:t>FIBO BE</a:t>
            </a:r>
          </a:p>
          <a:p>
            <a:pPr lvl="2"/>
            <a:r>
              <a:rPr lang="en-US" dirty="0" smtClean="0"/>
              <a:t>FIBO Indices and Indicators</a:t>
            </a:r>
          </a:p>
          <a:p>
            <a:pPr lvl="2"/>
            <a:r>
              <a:rPr lang="en-US" dirty="0" smtClean="0"/>
              <a:t>FIBO Specification</a:t>
            </a:r>
            <a:r>
              <a:rPr lang="en-US" baseline="0" dirty="0" smtClean="0"/>
              <a:t> status overview</a:t>
            </a:r>
            <a:endParaRPr lang="en-US" dirty="0" smtClean="0"/>
          </a:p>
          <a:p>
            <a:pPr lvl="0"/>
            <a:r>
              <a:rPr lang="en-US" dirty="0" smtClean="0"/>
              <a:t>FIBO Conceptual (canonical reference)</a:t>
            </a:r>
            <a:r>
              <a:rPr lang="en-US" baseline="0" dirty="0" smtClean="0"/>
              <a:t> ontology</a:t>
            </a:r>
            <a:endParaRPr lang="en-US" dirty="0" smtClean="0"/>
          </a:p>
          <a:p>
            <a:pPr lvl="0"/>
            <a:r>
              <a:rPr lang="en-US" dirty="0" smtClean="0"/>
              <a:t>Roadmap and next steps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a:t>
            </a:fld>
            <a:endParaRPr lang="en-US" dirty="0"/>
          </a:p>
        </p:txBody>
      </p:sp>
    </p:spTree>
    <p:extLst>
      <p:ext uri="{BB962C8B-B14F-4D97-AF65-F5344CB8AC3E}">
        <p14:creationId xmlns:p14="http://schemas.microsoft.com/office/powerpoint/2010/main" val="23346290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a:t>
            </a:r>
            <a:r>
              <a:rPr lang="en-US" baseline="0" dirty="0" smtClean="0"/>
              <a:t> to Meaning</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20</a:t>
            </a:fld>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295400"/>
            <a:ext cx="1914525" cy="238125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1150" y="1300162"/>
            <a:ext cx="1924050" cy="2371725"/>
          </a:xfrm>
          <a:prstGeom prst="rect">
            <a:avLst/>
          </a:prstGeom>
        </p:spPr>
      </p:pic>
      <p:sp>
        <p:nvSpPr>
          <p:cNvPr id="9" name="TextBox 8"/>
          <p:cNvSpPr txBox="1"/>
          <p:nvPr/>
        </p:nvSpPr>
        <p:spPr>
          <a:xfrm>
            <a:off x="1706195" y="3962400"/>
            <a:ext cx="1646605" cy="369332"/>
          </a:xfrm>
          <a:prstGeom prst="rect">
            <a:avLst/>
          </a:prstGeom>
          <a:noFill/>
        </p:spPr>
        <p:txBody>
          <a:bodyPr wrap="none" rtlCol="0">
            <a:spAutoFit/>
          </a:bodyPr>
          <a:lstStyle/>
          <a:p>
            <a:r>
              <a:rPr lang="en-US" dirty="0" smtClean="0"/>
              <a:t>Rosetta Stone</a:t>
            </a:r>
            <a:endParaRPr lang="en-US" dirty="0"/>
          </a:p>
        </p:txBody>
      </p:sp>
      <p:sp>
        <p:nvSpPr>
          <p:cNvPr id="10" name="TextBox 9"/>
          <p:cNvSpPr txBox="1"/>
          <p:nvPr/>
        </p:nvSpPr>
        <p:spPr>
          <a:xfrm>
            <a:off x="5410200" y="3962400"/>
            <a:ext cx="1967205" cy="369332"/>
          </a:xfrm>
          <a:prstGeom prst="rect">
            <a:avLst/>
          </a:prstGeom>
          <a:noFill/>
        </p:spPr>
        <p:txBody>
          <a:bodyPr wrap="none" rtlCol="0">
            <a:spAutoFit/>
          </a:bodyPr>
          <a:lstStyle/>
          <a:p>
            <a:r>
              <a:rPr lang="en-US" dirty="0" smtClean="0"/>
              <a:t>Mayan Language</a:t>
            </a:r>
            <a:endParaRPr lang="en-US" dirty="0"/>
          </a:p>
        </p:txBody>
      </p:sp>
      <p:sp>
        <p:nvSpPr>
          <p:cNvPr id="11" name="Content Placeholder 2"/>
          <p:cNvSpPr>
            <a:spLocks noGrp="1"/>
          </p:cNvSpPr>
          <p:nvPr>
            <p:ph idx="1"/>
          </p:nvPr>
        </p:nvSpPr>
        <p:spPr>
          <a:xfrm>
            <a:off x="457200" y="4572000"/>
            <a:ext cx="4114800" cy="1752600"/>
          </a:xfrm>
        </p:spPr>
        <p:txBody>
          <a:bodyPr/>
          <a:lstStyle/>
          <a:p>
            <a:r>
              <a:rPr lang="en-US" sz="2000" dirty="0" smtClean="0"/>
              <a:t>Existence of already-understood terms enabled translation</a:t>
            </a:r>
          </a:p>
          <a:p>
            <a:r>
              <a:rPr lang="en-US" sz="2000" dirty="0" smtClean="0"/>
              <a:t>Semantics grounded in existing sources</a:t>
            </a:r>
            <a:endParaRPr lang="en-US" sz="2000" dirty="0"/>
          </a:p>
        </p:txBody>
      </p:sp>
      <p:sp>
        <p:nvSpPr>
          <p:cNvPr id="12" name="Content Placeholder 2"/>
          <p:cNvSpPr txBox="1">
            <a:spLocks/>
          </p:cNvSpPr>
          <p:nvPr/>
        </p:nvSpPr>
        <p:spPr bwMode="auto">
          <a:xfrm>
            <a:off x="4495800" y="4572000"/>
            <a:ext cx="41148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t>No existing common language to enable translation</a:t>
            </a:r>
          </a:p>
          <a:p>
            <a:r>
              <a:rPr lang="en-US" sz="2000" dirty="0" smtClean="0"/>
              <a:t>Translation was possible only from internal consistency of concepts</a:t>
            </a:r>
            <a:endParaRPr lang="en-US" sz="2000" dirty="0"/>
          </a:p>
        </p:txBody>
      </p:sp>
    </p:spTree>
    <p:extLst>
      <p:ext uri="{BB962C8B-B14F-4D97-AF65-F5344CB8AC3E}">
        <p14:creationId xmlns:p14="http://schemas.microsoft.com/office/powerpoint/2010/main" val="3548791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Rosetta Stone</a:t>
            </a:r>
            <a:r>
              <a:rPr lang="en-US" baseline="0" dirty="0" smtClean="0"/>
              <a:t> v Mayan Stones</a:t>
            </a:r>
            <a:endParaRPr lang="en-US" dirty="0"/>
          </a:p>
        </p:txBody>
      </p:sp>
      <p:sp>
        <p:nvSpPr>
          <p:cNvPr id="3" name="Content Placeholder 2"/>
          <p:cNvSpPr>
            <a:spLocks noGrp="1"/>
          </p:cNvSpPr>
          <p:nvPr>
            <p:ph idx="1"/>
          </p:nvPr>
        </p:nvSpPr>
        <p:spPr/>
        <p:txBody>
          <a:bodyPr/>
          <a:lstStyle/>
          <a:p>
            <a:r>
              <a:rPr lang="en-US" dirty="0" smtClean="0"/>
              <a:t>Rosetta Stone: Semantic grounding</a:t>
            </a:r>
          </a:p>
          <a:p>
            <a:r>
              <a:rPr lang="en-US" dirty="0" smtClean="0"/>
              <a:t>Mayan stones: internal consistency</a:t>
            </a:r>
          </a:p>
          <a:p>
            <a:endParaRPr lang="en-US" dirty="0" smtClean="0"/>
          </a:p>
          <a:p>
            <a:r>
              <a:rPr lang="en-US" dirty="0" smtClean="0"/>
              <a:t>Ontologies: </a:t>
            </a:r>
          </a:p>
          <a:p>
            <a:pPr lvl="1"/>
            <a:r>
              <a:rPr lang="en-US" dirty="0" smtClean="0"/>
              <a:t>Semantic grounding: identify concepts which have an understood meaning</a:t>
            </a:r>
          </a:p>
          <a:p>
            <a:pPr lvl="2"/>
            <a:r>
              <a:rPr lang="en-US" dirty="0" smtClean="0"/>
              <a:t>Other concepts have meaning with reference</a:t>
            </a:r>
            <a:r>
              <a:rPr lang="en-US" baseline="0" dirty="0" smtClean="0"/>
              <a:t> to this</a:t>
            </a:r>
          </a:p>
          <a:p>
            <a:pPr lvl="1"/>
            <a:r>
              <a:rPr lang="en-US" dirty="0" smtClean="0"/>
              <a:t>Deductive Closure: Internal consistency of model</a:t>
            </a:r>
            <a:r>
              <a:rPr lang="en-US" baseline="0" dirty="0" smtClean="0"/>
              <a:t> reflects the consistent relationships between </a:t>
            </a:r>
            <a:r>
              <a:rPr lang="en-US" baseline="0" dirty="0" smtClean="0"/>
              <a:t>things </a:t>
            </a:r>
            <a:r>
              <a:rPr lang="en-US" baseline="0" dirty="0" smtClean="0"/>
              <a:t>in the domain of discourse</a:t>
            </a:r>
          </a:p>
          <a:p>
            <a:pPr lvl="2"/>
            <a:r>
              <a:rPr lang="en-US" dirty="0" smtClean="0"/>
              <a:t>Requires</a:t>
            </a:r>
            <a:r>
              <a:rPr lang="en-US" baseline="0" dirty="0" smtClean="0"/>
              <a:t> reasoning to establish</a:t>
            </a:r>
          </a:p>
          <a:p>
            <a:pPr lvl="0"/>
            <a:r>
              <a:rPr lang="en-US" dirty="0" smtClean="0"/>
              <a:t>We need both!</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21</a:t>
            </a:fld>
            <a:endParaRPr lang="en-US" dirty="0"/>
          </a:p>
        </p:txBody>
      </p:sp>
    </p:spTree>
    <p:extLst>
      <p:ext uri="{BB962C8B-B14F-4D97-AF65-F5344CB8AC3E}">
        <p14:creationId xmlns:p14="http://schemas.microsoft.com/office/powerpoint/2010/main" val="2809874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a:bodyPr>
          <a:lstStyle/>
          <a:p>
            <a:r>
              <a:rPr lang="en-US" altLang="en-US" dirty="0" smtClean="0"/>
              <a:t>Applying Meaning to Financial Semantics</a:t>
            </a:r>
          </a:p>
        </p:txBody>
      </p:sp>
      <p:sp>
        <p:nvSpPr>
          <p:cNvPr id="37891" name="Content Placeholder 2"/>
          <p:cNvSpPr>
            <a:spLocks noGrp="1"/>
          </p:cNvSpPr>
          <p:nvPr>
            <p:ph idx="1"/>
          </p:nvPr>
        </p:nvSpPr>
        <p:spPr/>
        <p:txBody>
          <a:bodyPr/>
          <a:lstStyle/>
          <a:p>
            <a:r>
              <a:rPr lang="en-US" altLang="en-US" sz="2800" dirty="0" smtClean="0"/>
              <a:t>Everything is a Thing</a:t>
            </a:r>
          </a:p>
          <a:p>
            <a:pPr lvl="1"/>
            <a:r>
              <a:rPr lang="en-US" altLang="en-US" sz="2400" dirty="0" smtClean="0"/>
              <a:t>What kind of Thing?</a:t>
            </a:r>
          </a:p>
          <a:p>
            <a:pPr lvl="1"/>
            <a:r>
              <a:rPr lang="en-US" altLang="en-US" sz="2400" dirty="0" smtClean="0"/>
              <a:t>What distinguishes it from other things?</a:t>
            </a:r>
          </a:p>
          <a:p>
            <a:r>
              <a:rPr lang="en-US" altLang="en-US" sz="2800" dirty="0" smtClean="0"/>
              <a:t>What kind of Thing?</a:t>
            </a:r>
          </a:p>
          <a:p>
            <a:pPr lvl="1"/>
            <a:r>
              <a:rPr lang="en-US" altLang="en-US" sz="2400" dirty="0" smtClean="0"/>
              <a:t>Share is a Security is a Transferable Contract … is a Contract</a:t>
            </a:r>
          </a:p>
          <a:p>
            <a:r>
              <a:rPr lang="en-US" altLang="en-US" sz="2800" dirty="0" smtClean="0"/>
              <a:t>What properties?</a:t>
            </a:r>
          </a:p>
          <a:p>
            <a:pPr lvl="1"/>
            <a:r>
              <a:rPr lang="en-US" altLang="en-US" sz="2400" dirty="0" smtClean="0"/>
              <a:t>Share gives the holder some Equity</a:t>
            </a:r>
          </a:p>
          <a:p>
            <a:pPr lvl="1"/>
            <a:r>
              <a:rPr lang="en-US" altLang="en-US" sz="2400" dirty="0" smtClean="0"/>
              <a:t>Share confers on the holder some Voting Rights</a:t>
            </a:r>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CE9BA905-A885-4F46-9427-1174F4E7C7AE}" type="slidenum">
              <a:rPr lang="en-US" smtClean="0"/>
              <a:pPr>
                <a:defRPr/>
              </a:pPr>
              <a:t>22</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42779971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Where does this lead?</a:t>
            </a:r>
          </a:p>
        </p:txBody>
      </p:sp>
      <p:sp>
        <p:nvSpPr>
          <p:cNvPr id="38915" name="Content Placeholder 2"/>
          <p:cNvSpPr>
            <a:spLocks noGrp="1"/>
          </p:cNvSpPr>
          <p:nvPr>
            <p:ph idx="1"/>
          </p:nvPr>
        </p:nvSpPr>
        <p:spPr/>
        <p:txBody>
          <a:bodyPr/>
          <a:lstStyle/>
          <a:p>
            <a:r>
              <a:rPr lang="en-US" altLang="en-US" sz="2800" dirty="0" smtClean="0"/>
              <a:t>Taxonomy of kinds of contract</a:t>
            </a:r>
          </a:p>
          <a:p>
            <a:r>
              <a:rPr lang="en-US" altLang="en-US" sz="2800" dirty="0" smtClean="0"/>
              <a:t>Taxonomy of kinds of Rights</a:t>
            </a:r>
          </a:p>
          <a:p>
            <a:pPr lvl="1"/>
            <a:r>
              <a:rPr lang="en-US" altLang="en-US" sz="2400" dirty="0" smtClean="0"/>
              <a:t>Rights, Obligations are similar and reciprocal concepts</a:t>
            </a:r>
          </a:p>
          <a:p>
            <a:pPr lvl="1"/>
            <a:r>
              <a:rPr lang="en-US" altLang="en-US" sz="2400" dirty="0" smtClean="0"/>
              <a:t>Note that these don’t necessarily correspond to data</a:t>
            </a:r>
          </a:p>
          <a:p>
            <a:r>
              <a:rPr lang="en-US" altLang="en-US" sz="2800" dirty="0" smtClean="0"/>
              <a:t>Semantics of accounting concepts </a:t>
            </a:r>
          </a:p>
          <a:p>
            <a:pPr lvl="1"/>
            <a:r>
              <a:rPr lang="en-US" altLang="en-US" sz="2400" dirty="0" smtClean="0"/>
              <a:t>Equity, Debt in relation to assets, liabilities</a:t>
            </a:r>
          </a:p>
          <a:p>
            <a:pPr lvl="1"/>
            <a:r>
              <a:rPr lang="en-US" altLang="en-US" sz="2400" dirty="0" err="1" smtClean="0"/>
              <a:t>Cashflows</a:t>
            </a:r>
            <a:r>
              <a:rPr lang="en-US" altLang="en-US" sz="2400" dirty="0" smtClean="0"/>
              <a:t> etc.</a:t>
            </a:r>
          </a:p>
          <a:p>
            <a:r>
              <a:rPr lang="en-US" altLang="en-US" sz="2800" dirty="0" smtClean="0"/>
              <a:t>Semantics of countries, math, legal etc. </a:t>
            </a:r>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A19CBCCC-50D9-49D7-BBFC-A3F01662DCF2}" type="slidenum">
              <a:rPr lang="en-US" smtClean="0"/>
              <a:pPr>
                <a:defRPr/>
              </a:pPr>
              <a:t>23</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14133646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400" b="1" kern="1200" dirty="0" smtClean="0">
                <a:solidFill>
                  <a:schemeClr val="tx1"/>
                </a:solidFill>
                <a:effectLst/>
                <a:latin typeface="+mj-lt"/>
                <a:ea typeface="+mj-ea"/>
                <a:cs typeface="+mj-cs"/>
              </a:rPr>
              <a:t>Classification Theory</a:t>
            </a:r>
            <a:endParaRPr lang="en-US" dirty="0"/>
          </a:p>
        </p:txBody>
      </p:sp>
      <p:sp>
        <p:nvSpPr>
          <p:cNvPr id="3" name="Content Placeholder 2"/>
          <p:cNvSpPr>
            <a:spLocks noGrp="1"/>
          </p:cNvSpPr>
          <p:nvPr>
            <p:ph idx="1"/>
          </p:nvPr>
        </p:nvSpPr>
        <p:spPr/>
        <p:txBody>
          <a:bodyPr>
            <a:normAutofit/>
          </a:bodyPr>
          <a:lstStyle/>
          <a:p>
            <a:pPr lvl="0"/>
            <a:endParaRPr lang="en-US" sz="4400" b="1" kern="1200" dirty="0" smtClean="0">
              <a:solidFill>
                <a:schemeClr val="tx1"/>
              </a:solidFill>
              <a:effectLst/>
              <a:latin typeface="+mj-lt"/>
              <a:ea typeface="+mj-ea"/>
              <a:cs typeface="+mj-cs"/>
            </a:endParaRPr>
          </a:p>
        </p:txBody>
      </p:sp>
    </p:spTree>
    <p:extLst>
      <p:ext uri="{BB962C8B-B14F-4D97-AF65-F5344CB8AC3E}">
        <p14:creationId xmlns:p14="http://schemas.microsoft.com/office/powerpoint/2010/main" val="3376103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Overview of Classification Theory</a:t>
            </a:r>
          </a:p>
        </p:txBody>
      </p:sp>
      <p:sp>
        <p:nvSpPr>
          <p:cNvPr id="16387" name="Content Placeholder 2"/>
          <p:cNvSpPr>
            <a:spLocks noGrp="1"/>
          </p:cNvSpPr>
          <p:nvPr>
            <p:ph idx="1"/>
          </p:nvPr>
        </p:nvSpPr>
        <p:spPr/>
        <p:txBody>
          <a:bodyPr/>
          <a:lstStyle/>
          <a:p>
            <a:r>
              <a:rPr lang="en-US" altLang="en-US" dirty="0" smtClean="0"/>
              <a:t>“Classification”</a:t>
            </a:r>
          </a:p>
          <a:p>
            <a:pPr lvl="1"/>
            <a:r>
              <a:rPr lang="en-CA" altLang="en-US" dirty="0" smtClean="0"/>
              <a:t>a system that employs a “meaningful clustering” of items </a:t>
            </a:r>
          </a:p>
          <a:p>
            <a:pPr lvl="2"/>
            <a:r>
              <a:rPr lang="en-CA" altLang="en-US" dirty="0" err="1" smtClean="0"/>
              <a:t>Kwashnik</a:t>
            </a:r>
            <a:r>
              <a:rPr lang="en-CA" altLang="en-US" dirty="0" smtClean="0"/>
              <a:t> (1999)</a:t>
            </a:r>
          </a:p>
          <a:p>
            <a:pPr lvl="1"/>
            <a:r>
              <a:rPr lang="en-CA" altLang="en-US" dirty="0" smtClean="0"/>
              <a:t>the “orderly and systematic arrangement” of items into a “system of mutually exclusive and </a:t>
            </a:r>
            <a:r>
              <a:rPr lang="en-CA" altLang="en-US" dirty="0" err="1" smtClean="0"/>
              <a:t>nonoverlapping</a:t>
            </a:r>
            <a:r>
              <a:rPr lang="en-CA" altLang="en-US" dirty="0" smtClean="0"/>
              <a:t> classes” </a:t>
            </a:r>
          </a:p>
          <a:p>
            <a:pPr lvl="2"/>
            <a:r>
              <a:rPr lang="en-CA" altLang="en-US" dirty="0" smtClean="0"/>
              <a:t>Jacob (2004)</a:t>
            </a:r>
          </a:p>
          <a:p>
            <a:r>
              <a:rPr lang="en-CA" altLang="en-US" dirty="0" smtClean="0"/>
              <a:t>There are various kinds of classification</a:t>
            </a:r>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65E75879-D1D4-430E-B292-11133E366A1C}" type="slidenum">
              <a:rPr lang="en-US" smtClean="0"/>
              <a:pPr>
                <a:defRPr/>
              </a:pPr>
              <a:t>25</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4948311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Classification – General View</a:t>
            </a:r>
          </a:p>
        </p:txBody>
      </p:sp>
      <p:sp>
        <p:nvSpPr>
          <p:cNvPr id="3" name="Content Placeholder 2"/>
          <p:cNvSpPr>
            <a:spLocks noGrp="1"/>
          </p:cNvSpPr>
          <p:nvPr>
            <p:ph idx="1"/>
          </p:nvPr>
        </p:nvSpPr>
        <p:spPr/>
        <p:txBody>
          <a:bodyPr>
            <a:normAutofit/>
          </a:bodyPr>
          <a:lstStyle/>
          <a:p>
            <a:pPr>
              <a:defRPr/>
            </a:pPr>
            <a:r>
              <a:rPr lang="en-US" sz="2800" dirty="0" smtClean="0"/>
              <a:t>A Classification is a hierarchical structure</a:t>
            </a:r>
          </a:p>
          <a:p>
            <a:pPr>
              <a:defRPr/>
            </a:pPr>
            <a:r>
              <a:rPr lang="en-US" sz="2800" dirty="0" smtClean="0"/>
              <a:t>This has two properties (</a:t>
            </a:r>
            <a:r>
              <a:rPr lang="en-US" sz="2800" dirty="0" err="1" smtClean="0"/>
              <a:t>Loehrlein</a:t>
            </a:r>
            <a:r>
              <a:rPr lang="en-US" sz="2800" dirty="0" smtClean="0"/>
              <a:t> 2012)</a:t>
            </a:r>
          </a:p>
          <a:p>
            <a:pPr lvl="1">
              <a:defRPr/>
            </a:pPr>
            <a:r>
              <a:rPr lang="en-US" sz="2400" dirty="0" smtClean="0">
                <a:cs typeface="+mn-cs"/>
              </a:rPr>
              <a:t>a hierarchical structure organizes categories on some sort of continuum.  </a:t>
            </a:r>
          </a:p>
          <a:p>
            <a:pPr lvl="3">
              <a:defRPr/>
            </a:pPr>
            <a:r>
              <a:rPr lang="en-US" sz="1800" dirty="0" smtClean="0">
                <a:cs typeface="+mn-cs"/>
              </a:rPr>
              <a:t>could be "big to small," "general to specific," "powerful to not powerful," etc.  </a:t>
            </a:r>
          </a:p>
          <a:p>
            <a:pPr lvl="1">
              <a:defRPr/>
            </a:pPr>
            <a:r>
              <a:rPr lang="en-US" sz="2400" dirty="0" smtClean="0">
                <a:cs typeface="+mn-cs"/>
              </a:rPr>
              <a:t>more categories occupy one end of the continuum  than the other</a:t>
            </a:r>
          </a:p>
          <a:p>
            <a:pPr>
              <a:defRPr/>
            </a:pPr>
            <a:r>
              <a:rPr lang="en-US" sz="2800" dirty="0" smtClean="0"/>
              <a:t>One such hierarchy is a type hierarchy</a:t>
            </a:r>
          </a:p>
          <a:p>
            <a:pPr lvl="1">
              <a:defRPr/>
            </a:pPr>
            <a:r>
              <a:rPr lang="en-US" sz="2400" dirty="0" smtClean="0">
                <a:cs typeface="+mn-cs"/>
              </a:rPr>
              <a:t>That is, a classification of some things, in some domain of discourse, from the general to the specific </a:t>
            </a:r>
            <a:endParaRPr lang="en-US" sz="2400" dirty="0"/>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697CED09-EB3F-4F60-8B05-D82370279316}" type="slidenum">
              <a:rPr lang="en-US" smtClean="0"/>
              <a:pPr>
                <a:defRPr/>
              </a:pPr>
              <a:t>26</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3014715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Classification Requirements</a:t>
            </a:r>
          </a:p>
        </p:txBody>
      </p:sp>
      <p:sp>
        <p:nvSpPr>
          <p:cNvPr id="18435" name="Content Placeholder 2"/>
          <p:cNvSpPr>
            <a:spLocks noGrp="1"/>
          </p:cNvSpPr>
          <p:nvPr>
            <p:ph idx="1"/>
          </p:nvPr>
        </p:nvSpPr>
        <p:spPr/>
        <p:txBody>
          <a:bodyPr/>
          <a:lstStyle/>
          <a:p>
            <a:r>
              <a:rPr lang="en-US" altLang="en-US" sz="2800" dirty="0" smtClean="0"/>
              <a:t>Classification schemes may be</a:t>
            </a:r>
          </a:p>
          <a:p>
            <a:pPr lvl="1"/>
            <a:r>
              <a:rPr lang="en-US" altLang="en-US" sz="2400" dirty="0" err="1" smtClean="0"/>
              <a:t>Monohierarchical</a:t>
            </a:r>
            <a:endParaRPr lang="en-US" altLang="en-US" sz="2400" dirty="0" smtClean="0"/>
          </a:p>
          <a:p>
            <a:pPr lvl="1"/>
            <a:r>
              <a:rPr lang="en-US" altLang="en-US" sz="2400" dirty="0" smtClean="0"/>
              <a:t>Polyhierarchical</a:t>
            </a:r>
          </a:p>
          <a:p>
            <a:r>
              <a:rPr lang="en-US" altLang="en-US" sz="2800" dirty="0" smtClean="0"/>
              <a:t>Polyhierarchical classification depends on multiple inheritance</a:t>
            </a:r>
          </a:p>
          <a:p>
            <a:pPr lvl="1"/>
            <a:r>
              <a:rPr lang="en-US" altLang="en-US" sz="2400" dirty="0" smtClean="0"/>
              <a:t>one class may have several parents</a:t>
            </a:r>
          </a:p>
          <a:p>
            <a:pPr lvl="2"/>
            <a:r>
              <a:rPr lang="en-US" altLang="en-US" sz="2000" dirty="0" smtClean="0"/>
              <a:t>A </a:t>
            </a:r>
            <a:r>
              <a:rPr lang="en-US" altLang="en-US" sz="2000" i="1" dirty="0" smtClean="0"/>
              <a:t>whale </a:t>
            </a:r>
            <a:r>
              <a:rPr lang="en-US" altLang="en-US" sz="2000" dirty="0" smtClean="0"/>
              <a:t>is both a </a:t>
            </a:r>
            <a:r>
              <a:rPr lang="en-US" altLang="en-US" sz="2000" i="1" dirty="0" smtClean="0"/>
              <a:t>marine animal </a:t>
            </a:r>
            <a:r>
              <a:rPr lang="en-US" altLang="en-US" sz="2000" dirty="0" smtClean="0"/>
              <a:t>and a </a:t>
            </a:r>
            <a:r>
              <a:rPr lang="en-US" altLang="en-US" sz="2000" i="1" dirty="0" smtClean="0"/>
              <a:t>mammal</a:t>
            </a:r>
          </a:p>
          <a:p>
            <a:pPr lvl="2"/>
            <a:r>
              <a:rPr lang="en-US" altLang="en-US" sz="2000" dirty="0" smtClean="0"/>
              <a:t>An </a:t>
            </a:r>
            <a:r>
              <a:rPr lang="en-US" altLang="en-US" sz="2000" i="1" dirty="0" smtClean="0"/>
              <a:t>IR Swap </a:t>
            </a:r>
            <a:r>
              <a:rPr lang="en-US" altLang="en-US" sz="2000" dirty="0" smtClean="0"/>
              <a:t>is both a </a:t>
            </a:r>
            <a:r>
              <a:rPr lang="en-US" altLang="en-US" sz="2000" i="1" dirty="0" smtClean="0"/>
              <a:t>Swap Contract </a:t>
            </a:r>
            <a:r>
              <a:rPr lang="en-US" altLang="en-US" sz="2000" dirty="0" smtClean="0"/>
              <a:t>and an </a:t>
            </a:r>
            <a:r>
              <a:rPr lang="en-US" altLang="en-US" sz="2000" i="1" dirty="0" smtClean="0"/>
              <a:t>Interest Rate Derivative</a:t>
            </a:r>
          </a:p>
          <a:p>
            <a:r>
              <a:rPr lang="en-US" altLang="en-US" sz="2800" dirty="0" smtClean="0"/>
              <a:t>There is no one right way to classify</a:t>
            </a:r>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DB214722-AA67-47D5-B9BA-DF2BE1D9533B}" type="slidenum">
              <a:rPr lang="en-US" smtClean="0"/>
              <a:pPr>
                <a:defRPr/>
              </a:pPr>
              <a:t>27</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4045352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Taxonomy</a:t>
            </a:r>
          </a:p>
        </p:txBody>
      </p:sp>
      <p:sp>
        <p:nvSpPr>
          <p:cNvPr id="22531" name="Content Placeholder 2"/>
          <p:cNvSpPr>
            <a:spLocks noGrp="1"/>
          </p:cNvSpPr>
          <p:nvPr>
            <p:ph idx="1"/>
          </p:nvPr>
        </p:nvSpPr>
        <p:spPr/>
        <p:txBody>
          <a:bodyPr/>
          <a:lstStyle/>
          <a:p>
            <a:r>
              <a:rPr lang="en-US" altLang="en-US" sz="2800" dirty="0" smtClean="0"/>
              <a:t>Taxonomy:</a:t>
            </a:r>
          </a:p>
          <a:p>
            <a:pPr lvl="1"/>
            <a:r>
              <a:rPr lang="en-CA" altLang="en-US" sz="2400" dirty="0" smtClean="0"/>
              <a:t>system that can be used to group, arrange, and describe items according to meaningful principles, and which provides users with an overview of the domain being organized </a:t>
            </a:r>
          </a:p>
          <a:p>
            <a:pPr lvl="2"/>
            <a:r>
              <a:rPr lang="en-CA" altLang="en-US" sz="2000" dirty="0" err="1" smtClean="0"/>
              <a:t>Lambe</a:t>
            </a:r>
            <a:r>
              <a:rPr lang="en-CA" altLang="en-US" sz="2000" dirty="0" smtClean="0"/>
              <a:t> (2009)</a:t>
            </a:r>
          </a:p>
          <a:p>
            <a:r>
              <a:rPr lang="en-CA" altLang="en-US" sz="2800" dirty="0" smtClean="0"/>
              <a:t>A taxonomy uses a classification scheme to arrange the items in the domain of discourse</a:t>
            </a:r>
          </a:p>
          <a:p>
            <a:r>
              <a:rPr lang="en-CA" altLang="en-US" sz="2800" dirty="0" smtClean="0"/>
              <a:t>A Taxonomy forms the basis for any ontology</a:t>
            </a:r>
          </a:p>
        </p:txBody>
      </p:sp>
      <p:sp>
        <p:nvSpPr>
          <p:cNvPr id="4" name="Slide Number Placeholder 3"/>
          <p:cNvSpPr>
            <a:spLocks noGrp="1"/>
          </p:cNvSpPr>
          <p:nvPr>
            <p:ph type="sldNum" sz="quarter" idx="4294967295"/>
          </p:nvPr>
        </p:nvSpPr>
        <p:spPr>
          <a:xfrm>
            <a:off x="3124200" y="6356350"/>
            <a:ext cx="2895600" cy="365125"/>
          </a:xfrm>
          <a:prstGeom prst="rect">
            <a:avLst/>
          </a:prstGeom>
        </p:spPr>
        <p:txBody>
          <a:bodyPr/>
          <a:lstStyle/>
          <a:p>
            <a:pPr>
              <a:defRPr/>
            </a:pPr>
            <a:fld id="{CAEC4340-263E-4553-A306-C1B57DB1CFA8}" type="slidenum">
              <a:rPr lang="en-US" smtClean="0"/>
              <a:pPr>
                <a:defRPr/>
              </a:pPr>
              <a:t>28</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Tree>
    <p:extLst>
      <p:ext uri="{BB962C8B-B14F-4D97-AF65-F5344CB8AC3E}">
        <p14:creationId xmlns:p14="http://schemas.microsoft.com/office/powerpoint/2010/main" val="36740569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Semantics Roadmap</a:t>
            </a:r>
            <a:endParaRPr lang="en-US" dirty="0"/>
          </a:p>
        </p:txBody>
      </p:sp>
      <p:sp>
        <p:nvSpPr>
          <p:cNvPr id="3" name="Slide Number Placeholder 2"/>
          <p:cNvSpPr>
            <a:spLocks noGrp="1"/>
          </p:cNvSpPr>
          <p:nvPr>
            <p:ph type="sldNum" sz="quarter" idx="12"/>
          </p:nvPr>
        </p:nvSpPr>
        <p:spPr/>
        <p:txBody>
          <a:bodyPr/>
          <a:lstStyle/>
          <a:p>
            <a:pPr>
              <a:defRPr/>
            </a:pPr>
            <a:fld id="{594868DC-D813-47B4-BCA0-5910B6BA0424}" type="slidenum">
              <a:rPr lang="en-US" smtClean="0"/>
              <a:pPr>
                <a:defRPr/>
              </a:pPr>
              <a:t>29</a:t>
            </a:fld>
            <a:endParaRPr lang="en-US" dirty="0"/>
          </a:p>
        </p:txBody>
      </p:sp>
      <p:sp>
        <p:nvSpPr>
          <p:cNvPr id="4" name="Text Placeholder 3"/>
          <p:cNvSpPr>
            <a:spLocks noGrp="1"/>
          </p:cNvSpPr>
          <p:nvPr>
            <p:ph type="body" idx="4294967295"/>
          </p:nvPr>
        </p:nvSpPr>
        <p:spPr/>
        <p:txBody>
          <a:bodyPr/>
          <a:lstStyle/>
          <a:p>
            <a:r>
              <a:rPr lang="en-US" dirty="0" smtClean="0"/>
              <a:t>Changes to the Legacy FIBO</a:t>
            </a:r>
            <a:r>
              <a:rPr lang="en-US" baseline="0" dirty="0" smtClean="0"/>
              <a:t> Models</a:t>
            </a:r>
          </a:p>
          <a:p>
            <a:r>
              <a:rPr lang="en-US" baseline="0" dirty="0" smtClean="0"/>
              <a:t>Common Semantics</a:t>
            </a:r>
          </a:p>
        </p:txBody>
      </p:sp>
    </p:spTree>
    <p:extLst>
      <p:ext uri="{BB962C8B-B14F-4D97-AF65-F5344CB8AC3E}">
        <p14:creationId xmlns:p14="http://schemas.microsoft.com/office/powerpoint/2010/main" val="3510503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2800" baseline="0" dirty="0" smtClean="0"/>
              <a:t>FIBO OMG Submissions Status Overview</a:t>
            </a:r>
            <a:endParaRPr lang="en-US" sz="2800" dirty="0"/>
          </a:p>
        </p:txBody>
      </p:sp>
      <p:sp>
        <p:nvSpPr>
          <p:cNvPr id="3" name="Content Placeholder 2"/>
          <p:cNvSpPr>
            <a:spLocks noGrp="1"/>
          </p:cNvSpPr>
          <p:nvPr>
            <p:ph idx="1"/>
          </p:nvPr>
        </p:nvSpPr>
        <p:spPr/>
        <p:txBody>
          <a:bodyPr/>
          <a:lstStyle/>
          <a:p>
            <a:pPr lvl="0"/>
            <a:r>
              <a:rPr lang="en-US" sz="2000" baseline="0" dirty="0" smtClean="0"/>
              <a:t>FIBO Foundations </a:t>
            </a:r>
          </a:p>
          <a:p>
            <a:pPr lvl="1"/>
            <a:r>
              <a:rPr lang="en-US" sz="1800" baseline="0" dirty="0" smtClean="0"/>
              <a:t>New Finalization Task Force (FTF2) chartered Sept 2014</a:t>
            </a:r>
          </a:p>
          <a:p>
            <a:pPr lvl="1"/>
            <a:r>
              <a:rPr lang="en-US" sz="1800" baseline="0" dirty="0" smtClean="0"/>
              <a:t>Tasked with open issues and testing</a:t>
            </a:r>
          </a:p>
          <a:p>
            <a:pPr lvl="1"/>
            <a:r>
              <a:rPr lang="en-US" sz="1800" baseline="0" dirty="0" smtClean="0"/>
              <a:t>Completion December 2014</a:t>
            </a:r>
          </a:p>
          <a:p>
            <a:pPr lvl="0"/>
            <a:r>
              <a:rPr lang="en-US" sz="2000" baseline="0" dirty="0" smtClean="0"/>
              <a:t>FIBO Business Entities</a:t>
            </a:r>
          </a:p>
          <a:p>
            <a:pPr lvl="1" rtl="0" fontAlgn="base"/>
            <a:r>
              <a:rPr lang="en-US" sz="1800" kern="1200" baseline="0" dirty="0" smtClean="0">
                <a:solidFill>
                  <a:schemeClr val="tx1"/>
                </a:solidFill>
                <a:effectLst/>
                <a:latin typeface="+mn-lt"/>
                <a:ea typeface="+mn-ea"/>
                <a:cs typeface="+mn-cs"/>
              </a:rPr>
              <a:t>FTF chartered</a:t>
            </a:r>
          </a:p>
          <a:p>
            <a:pPr lvl="1" rtl="0" fontAlgn="base"/>
            <a:r>
              <a:rPr lang="en-US" sz="1800" kern="1200" baseline="0" dirty="0" smtClean="0">
                <a:solidFill>
                  <a:schemeClr val="tx1"/>
                </a:solidFill>
                <a:effectLst/>
                <a:latin typeface="+mn-lt"/>
                <a:ea typeface="+mn-ea"/>
                <a:cs typeface="+mn-cs"/>
              </a:rPr>
              <a:t>Completion scheduled for Dec 2014</a:t>
            </a:r>
          </a:p>
          <a:p>
            <a:r>
              <a:rPr lang="en-US" sz="2000" dirty="0" smtClean="0"/>
              <a:t>FIBO Indices and Indicators</a:t>
            </a:r>
          </a:p>
          <a:p>
            <a:pPr lvl="1"/>
            <a:r>
              <a:rPr lang="en-US" sz="1800" baseline="0" dirty="0" smtClean="0"/>
              <a:t>Approved September 2014</a:t>
            </a:r>
          </a:p>
          <a:p>
            <a:pPr lvl="1"/>
            <a:r>
              <a:rPr lang="en-US" sz="1800" baseline="0" dirty="0" smtClean="0"/>
              <a:t>FTF chartered to work through open issues</a:t>
            </a:r>
          </a:p>
          <a:p>
            <a:pPr lvl="1"/>
            <a:r>
              <a:rPr lang="en-US" sz="1800" baseline="0" dirty="0" smtClean="0"/>
              <a:t>Completion scheduled for March 2015</a:t>
            </a:r>
            <a:endParaRPr lang="en-US" sz="1800" dirty="0" smtClean="0"/>
          </a:p>
          <a:p>
            <a:pPr lvl="0"/>
            <a:r>
              <a:rPr lang="en-US" sz="2000" baseline="0" dirty="0" smtClean="0"/>
              <a:t>FIBO Securities Common and Equities</a:t>
            </a:r>
          </a:p>
          <a:p>
            <a:pPr lvl="1"/>
            <a:r>
              <a:rPr lang="en-US" sz="1800" baseline="0" dirty="0" smtClean="0"/>
              <a:t>FIBO Content Team in place unde</a:t>
            </a:r>
            <a:r>
              <a:rPr lang="en-US" sz="1800" dirty="0" smtClean="0"/>
              <a:t>r Richard </a:t>
            </a:r>
            <a:r>
              <a:rPr lang="en-US" sz="1800" dirty="0" err="1" smtClean="0"/>
              <a:t>Beatch</a:t>
            </a:r>
            <a:r>
              <a:rPr lang="en-US" sz="1800" dirty="0" smtClean="0"/>
              <a:t> (Bloomberg)</a:t>
            </a:r>
          </a:p>
          <a:p>
            <a:pPr lvl="1"/>
            <a:r>
              <a:rPr lang="en-US" sz="1800" baseline="0" dirty="0" smtClean="0"/>
              <a:t>Will submit an RFP in December 2014 at OMG</a:t>
            </a:r>
          </a:p>
          <a:p>
            <a:pPr lvl="1"/>
            <a:r>
              <a:rPr lang="en-US" sz="1800" baseline="0" dirty="0" smtClean="0"/>
              <a:t>Submission to follow in March 2015</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a:t>
            </a:fld>
            <a:endParaRPr lang="en-US" dirty="0"/>
          </a:p>
        </p:txBody>
      </p:sp>
    </p:spTree>
    <p:extLst>
      <p:ext uri="{BB962C8B-B14F-4D97-AF65-F5344CB8AC3E}">
        <p14:creationId xmlns:p14="http://schemas.microsoft.com/office/powerpoint/2010/main" val="21911799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Improvements to the Legacy FIBO Models</a:t>
            </a:r>
            <a:endParaRPr lang="en-US" dirty="0"/>
          </a:p>
        </p:txBody>
      </p:sp>
      <p:sp>
        <p:nvSpPr>
          <p:cNvPr id="3" name="Slide Number Placeholder 2"/>
          <p:cNvSpPr>
            <a:spLocks noGrp="1"/>
          </p:cNvSpPr>
          <p:nvPr>
            <p:ph type="sldNum" sz="quarter" idx="12"/>
          </p:nvPr>
        </p:nvSpPr>
        <p:spPr/>
        <p:txBody>
          <a:bodyPr/>
          <a:lstStyle/>
          <a:p>
            <a:pPr>
              <a:defRPr/>
            </a:pPr>
            <a:fld id="{594868DC-D813-47B4-BCA0-5910B6BA0424}" type="slidenum">
              <a:rPr lang="en-US" smtClean="0"/>
              <a:pPr>
                <a:defRPr/>
              </a:pPr>
              <a:t>30</a:t>
            </a:fld>
            <a:endParaRPr lang="en-US" dirty="0"/>
          </a:p>
        </p:txBody>
      </p:sp>
      <p:sp>
        <p:nvSpPr>
          <p:cNvPr id="4" name="Text Placeholder 3"/>
          <p:cNvSpPr>
            <a:spLocks noGrp="1"/>
          </p:cNvSpPr>
          <p:nvPr>
            <p:ph type="body" idx="4294967295"/>
          </p:nvPr>
        </p:nvSpPr>
        <p:spPr/>
        <p:txBody>
          <a:bodyPr/>
          <a:lstStyle/>
          <a:p>
            <a:r>
              <a:rPr lang="en-US" dirty="0" smtClean="0"/>
              <a:t>Restrictions</a:t>
            </a:r>
          </a:p>
          <a:p>
            <a:pPr lvl="1"/>
            <a:r>
              <a:rPr lang="en-US" dirty="0" smtClean="0"/>
              <a:t>Simple restrictions on class</a:t>
            </a:r>
          </a:p>
          <a:p>
            <a:pPr lvl="1"/>
            <a:r>
              <a:rPr lang="en-US" dirty="0" smtClean="0"/>
              <a:t>Complex</a:t>
            </a:r>
            <a:r>
              <a:rPr lang="en-US" baseline="0" dirty="0" smtClean="0"/>
              <a:t> restriction structures</a:t>
            </a:r>
            <a:endParaRPr lang="en-US" dirty="0" smtClean="0"/>
          </a:p>
          <a:p>
            <a:r>
              <a:rPr lang="en-US" dirty="0" smtClean="0"/>
              <a:t>Datatypes versus Information Kinds</a:t>
            </a:r>
          </a:p>
          <a:p>
            <a:r>
              <a:rPr lang="en-US" dirty="0" smtClean="0"/>
              <a:t>Namespaces</a:t>
            </a:r>
          </a:p>
          <a:p>
            <a:r>
              <a:rPr lang="en-US" dirty="0" smtClean="0"/>
              <a:t>Use of SKOS??</a:t>
            </a:r>
          </a:p>
          <a:p>
            <a:r>
              <a:rPr lang="en-US" dirty="0" smtClean="0"/>
              <a:t>Legacy</a:t>
            </a:r>
            <a:r>
              <a:rPr lang="en-US" baseline="0" dirty="0" smtClean="0"/>
              <a:t> non-OWL features</a:t>
            </a:r>
          </a:p>
          <a:p>
            <a:pPr lvl="1"/>
            <a:r>
              <a:rPr lang="en-US" dirty="0" smtClean="0"/>
              <a:t>Enumerations etc.</a:t>
            </a:r>
            <a:endParaRPr lang="en-US" dirty="0"/>
          </a:p>
        </p:txBody>
      </p:sp>
    </p:spTree>
    <p:extLst>
      <p:ext uri="{BB962C8B-B14F-4D97-AF65-F5344CB8AC3E}">
        <p14:creationId xmlns:p14="http://schemas.microsoft.com/office/powerpoint/2010/main" val="33738275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Restrictions</a:t>
            </a:r>
            <a:endParaRPr lang="en-US" dirty="0"/>
          </a:p>
        </p:txBody>
      </p:sp>
      <p:sp>
        <p:nvSpPr>
          <p:cNvPr id="3" name="Slide Number Placeholder 2"/>
          <p:cNvSpPr>
            <a:spLocks noGrp="1"/>
          </p:cNvSpPr>
          <p:nvPr>
            <p:ph type="sldNum" sz="quarter" idx="12"/>
          </p:nvPr>
        </p:nvSpPr>
        <p:spPr/>
        <p:txBody>
          <a:bodyPr/>
          <a:lstStyle/>
          <a:p>
            <a:pPr>
              <a:defRPr/>
            </a:pPr>
            <a:fld id="{594868DC-D813-47B4-BCA0-5910B6BA0424}" type="slidenum">
              <a:rPr lang="en-US" smtClean="0"/>
              <a:pPr>
                <a:defRPr/>
              </a:pPr>
              <a:t>31</a:t>
            </a:fld>
            <a:endParaRPr lang="en-US" dirty="0"/>
          </a:p>
        </p:txBody>
      </p:sp>
      <p:sp>
        <p:nvSpPr>
          <p:cNvPr id="4" name="Text Placeholder 3"/>
          <p:cNvSpPr>
            <a:spLocks noGrp="1"/>
          </p:cNvSpPr>
          <p:nvPr>
            <p:ph type="body" idx="4294967295"/>
          </p:nvPr>
        </p:nvSpPr>
        <p:spPr/>
        <p:txBody>
          <a:bodyPr/>
          <a:lstStyle/>
          <a:p>
            <a:r>
              <a:rPr lang="en-US" sz="2400" dirty="0" smtClean="0"/>
              <a:t>Legacy model: single-use properties</a:t>
            </a:r>
          </a:p>
          <a:p>
            <a:pPr lvl="1"/>
            <a:r>
              <a:rPr lang="en-US" sz="2000" dirty="0" smtClean="0"/>
              <a:t>Implication: each property is a necessary condition</a:t>
            </a:r>
          </a:p>
          <a:p>
            <a:pPr lvl="1"/>
            <a:r>
              <a:rPr lang="en-US" sz="2000" dirty="0" smtClean="0"/>
              <a:t>Did not identify necessary and sufficient conditions</a:t>
            </a:r>
          </a:p>
          <a:p>
            <a:pPr lvl="0"/>
            <a:r>
              <a:rPr lang="en-US" sz="2400" dirty="0" smtClean="0"/>
              <a:t>Changes:</a:t>
            </a:r>
          </a:p>
          <a:p>
            <a:pPr lvl="1"/>
            <a:r>
              <a:rPr lang="en-US" sz="2000" dirty="0" smtClean="0"/>
              <a:t>Replace properties with restrictions</a:t>
            </a:r>
          </a:p>
          <a:p>
            <a:pPr lvl="1"/>
            <a:r>
              <a:rPr lang="en-US" sz="2000" dirty="0" smtClean="0"/>
              <a:t>Add restrictions</a:t>
            </a:r>
          </a:p>
          <a:p>
            <a:pPr lvl="0"/>
            <a:r>
              <a:rPr lang="en-US" sz="2400" dirty="0" smtClean="0"/>
              <a:t>Complex Restrictions</a:t>
            </a:r>
          </a:p>
          <a:p>
            <a:pPr lvl="1"/>
            <a:r>
              <a:rPr lang="en-US" sz="2000" dirty="0" smtClean="0"/>
              <a:t>Legacy: Some</a:t>
            </a:r>
            <a:r>
              <a:rPr lang="en-US" sz="2000" baseline="0" dirty="0" smtClean="0"/>
              <a:t> properties had “logic” icon identifying multiplicity of ranges</a:t>
            </a:r>
          </a:p>
          <a:p>
            <a:pPr lvl="1"/>
            <a:r>
              <a:rPr lang="en-US" sz="2000" dirty="0" smtClean="0"/>
              <a:t>Transformed to OWL Union Classes</a:t>
            </a:r>
          </a:p>
          <a:p>
            <a:pPr lvl="1"/>
            <a:r>
              <a:rPr lang="en-US" sz="2000" dirty="0" smtClean="0"/>
              <a:t>Need to apply restrictions which state what the logic icons said</a:t>
            </a:r>
          </a:p>
          <a:p>
            <a:pPr lvl="1"/>
            <a:r>
              <a:rPr lang="en-US" sz="2000" dirty="0" smtClean="0"/>
              <a:t>OMG FIBO has similar structures (restrictions “cascades” and more</a:t>
            </a:r>
          </a:p>
          <a:p>
            <a:endParaRPr lang="en-US" dirty="0"/>
          </a:p>
        </p:txBody>
      </p:sp>
    </p:spTree>
    <p:extLst>
      <p:ext uri="{BB962C8B-B14F-4D97-AF65-F5344CB8AC3E}">
        <p14:creationId xmlns:p14="http://schemas.microsoft.com/office/powerpoint/2010/main" val="14839738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400" b="0" kern="1200" dirty="0" smtClean="0">
                <a:solidFill>
                  <a:schemeClr val="tx1"/>
                </a:solidFill>
                <a:effectLst/>
                <a:latin typeface="+mj-lt"/>
                <a:ea typeface="+mj-ea"/>
                <a:cs typeface="+mj-cs"/>
              </a:rPr>
              <a:t>Datatypes / Information Kinds</a:t>
            </a:r>
            <a:endParaRPr lang="en-US" b="0" dirty="0"/>
          </a:p>
        </p:txBody>
      </p:sp>
      <p:sp>
        <p:nvSpPr>
          <p:cNvPr id="3" name="Content Placeholder 2"/>
          <p:cNvSpPr>
            <a:spLocks noGrp="1"/>
          </p:cNvSpPr>
          <p:nvPr>
            <p:ph idx="1"/>
          </p:nvPr>
        </p:nvSpPr>
        <p:spPr/>
        <p:txBody>
          <a:bodyPr>
            <a:noAutofit/>
          </a:bodyPr>
          <a:lstStyle/>
          <a:p>
            <a:pPr lvl="0"/>
            <a:r>
              <a:rPr lang="en-US" sz="2800" b="0" i="0" kern="1200" dirty="0" smtClean="0">
                <a:solidFill>
                  <a:schemeClr val="tx1"/>
                </a:solidFill>
                <a:effectLst/>
                <a:latin typeface="+mj-lt"/>
                <a:ea typeface="+mj-ea"/>
                <a:cs typeface="+mj-cs"/>
              </a:rPr>
              <a:t>OWL Datatypes</a:t>
            </a:r>
          </a:p>
          <a:p>
            <a:pPr lvl="1"/>
            <a:r>
              <a:rPr lang="en-US" sz="2400" b="0" i="0" kern="1200" dirty="0" smtClean="0">
                <a:solidFill>
                  <a:schemeClr val="tx1"/>
                </a:solidFill>
                <a:effectLst/>
                <a:latin typeface="+mj-lt"/>
                <a:ea typeface="+mj-ea"/>
                <a:cs typeface="+mj-cs"/>
              </a:rPr>
              <a:t>Platform Specific</a:t>
            </a:r>
          </a:p>
          <a:p>
            <a:pPr lvl="1"/>
            <a:r>
              <a:rPr lang="en-US" sz="2400" b="0" i="0" kern="1200" dirty="0" smtClean="0">
                <a:solidFill>
                  <a:schemeClr val="tx1"/>
                </a:solidFill>
                <a:effectLst/>
                <a:latin typeface="+mj-lt"/>
                <a:ea typeface="+mj-ea"/>
                <a:cs typeface="+mj-cs"/>
              </a:rPr>
              <a:t>Limitations to XML datatype usage</a:t>
            </a:r>
          </a:p>
          <a:p>
            <a:pPr lvl="0"/>
            <a:r>
              <a:rPr lang="en-US" sz="2800" b="0" i="0" kern="1200" dirty="0" smtClean="0">
                <a:solidFill>
                  <a:schemeClr val="tx1"/>
                </a:solidFill>
                <a:effectLst/>
                <a:latin typeface="+mj-lt"/>
                <a:ea typeface="+mj-ea"/>
                <a:cs typeface="+mj-cs"/>
              </a:rPr>
              <a:t>Information Kinds Examples</a:t>
            </a:r>
          </a:p>
          <a:p>
            <a:pPr lvl="1"/>
            <a:r>
              <a:rPr lang="en-US" sz="2400" b="0" i="0" kern="1200" dirty="0" smtClean="0">
                <a:solidFill>
                  <a:schemeClr val="tx1"/>
                </a:solidFill>
                <a:effectLst/>
                <a:latin typeface="+mj-lt"/>
                <a:ea typeface="+mj-ea"/>
                <a:cs typeface="+mj-cs"/>
              </a:rPr>
              <a:t>RDA Types Registry</a:t>
            </a:r>
          </a:p>
        </p:txBody>
      </p:sp>
    </p:spTree>
    <p:extLst>
      <p:ext uri="{BB962C8B-B14F-4D97-AF65-F5344CB8AC3E}">
        <p14:creationId xmlns:p14="http://schemas.microsoft.com/office/powerpoint/2010/main" val="15998871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Conceptual and Physical Ontologies</a:t>
            </a:r>
            <a:endParaRPr lang="en-US" dirty="0"/>
          </a:p>
        </p:txBody>
      </p:sp>
      <p:sp>
        <p:nvSpPr>
          <p:cNvPr id="4" name="Rectangle 3"/>
          <p:cNvSpPr>
            <a:spLocks noChangeArrowheads="1"/>
          </p:cNvSpPr>
          <p:nvPr/>
        </p:nvSpPr>
        <p:spPr bwMode="auto">
          <a:xfrm>
            <a:off x="1555550" y="2036762"/>
            <a:ext cx="3276600" cy="59055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algn="ctr" fontAlgn="base">
              <a:spcBef>
                <a:spcPts val="0"/>
              </a:spcBef>
              <a:spcAft>
                <a:spcPts val="0"/>
              </a:spcAft>
            </a:pPr>
            <a:r>
              <a:rPr lang="en-GB" sz="1600" kern="1200">
                <a:solidFill>
                  <a:srgbClr val="000000"/>
                </a:solidFill>
                <a:effectLst/>
                <a:latin typeface="Arial"/>
                <a:ea typeface="Osaka"/>
                <a:cs typeface="Times New Roman"/>
              </a:rPr>
              <a:t>Business Conceptual </a:t>
            </a:r>
            <a:endParaRPr lang="en-US" sz="1200">
              <a:effectLst/>
              <a:latin typeface="Times New Roman"/>
              <a:ea typeface="Times New Roman"/>
            </a:endParaRPr>
          </a:p>
          <a:p>
            <a:pPr marL="0" marR="0" algn="ctr" fontAlgn="base">
              <a:spcBef>
                <a:spcPts val="0"/>
              </a:spcBef>
              <a:spcAft>
                <a:spcPts val="0"/>
              </a:spcAft>
            </a:pPr>
            <a:r>
              <a:rPr lang="en-GB" sz="1600" kern="1200">
                <a:solidFill>
                  <a:srgbClr val="000000"/>
                </a:solidFill>
                <a:effectLst/>
                <a:latin typeface="Arial"/>
                <a:ea typeface="Osaka"/>
                <a:cs typeface="Times New Roman"/>
              </a:rPr>
              <a:t>Ontology (CIM)</a:t>
            </a:r>
            <a:endParaRPr lang="en-US" sz="1200">
              <a:effectLst/>
              <a:latin typeface="Times New Roman"/>
              <a:ea typeface="Times New Roman"/>
            </a:endParaRPr>
          </a:p>
        </p:txBody>
      </p:sp>
      <p:sp>
        <p:nvSpPr>
          <p:cNvPr id="5" name="Rectangle 4"/>
          <p:cNvSpPr>
            <a:spLocks noChangeArrowheads="1"/>
          </p:cNvSpPr>
          <p:nvPr/>
        </p:nvSpPr>
        <p:spPr bwMode="auto">
          <a:xfrm>
            <a:off x="2527100" y="3808412"/>
            <a:ext cx="3333750" cy="5810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algn="ctr" fontAlgn="base">
              <a:spcBef>
                <a:spcPts val="0"/>
              </a:spcBef>
              <a:spcAft>
                <a:spcPts val="0"/>
              </a:spcAft>
            </a:pPr>
            <a:r>
              <a:rPr lang="en-GB" sz="1600" kern="1200" dirty="0">
                <a:solidFill>
                  <a:srgbClr val="000000"/>
                </a:solidFill>
                <a:effectLst/>
                <a:latin typeface="Arial"/>
                <a:ea typeface="Osaka"/>
                <a:cs typeface="Times New Roman"/>
              </a:rPr>
              <a:t>Operational Ontology</a:t>
            </a:r>
            <a:endParaRPr lang="en-US" sz="1200" dirty="0">
              <a:effectLst/>
              <a:latin typeface="Times New Roman"/>
              <a:ea typeface="Times New Roman"/>
            </a:endParaRPr>
          </a:p>
          <a:p>
            <a:pPr marL="0" marR="0" algn="ctr" fontAlgn="base">
              <a:spcBef>
                <a:spcPts val="0"/>
              </a:spcBef>
              <a:spcAft>
                <a:spcPts val="0"/>
              </a:spcAft>
            </a:pPr>
            <a:r>
              <a:rPr lang="en-GB" sz="1600" kern="1200" dirty="0">
                <a:solidFill>
                  <a:srgbClr val="000000"/>
                </a:solidFill>
                <a:effectLst/>
                <a:latin typeface="Arial"/>
                <a:ea typeface="Osaka"/>
                <a:cs typeface="Times New Roman"/>
              </a:rPr>
              <a:t>(PSM)</a:t>
            </a:r>
            <a:endParaRPr lang="en-US" sz="1200" dirty="0">
              <a:effectLst/>
              <a:latin typeface="Times New Roman"/>
              <a:ea typeface="Times New Roman"/>
            </a:endParaRPr>
          </a:p>
        </p:txBody>
      </p:sp>
      <p:cxnSp>
        <p:nvCxnSpPr>
          <p:cNvPr id="6" name="Line 9"/>
          <p:cNvCxnSpPr/>
          <p:nvPr/>
        </p:nvCxnSpPr>
        <p:spPr bwMode="auto">
          <a:xfrm>
            <a:off x="2241350" y="2655887"/>
            <a:ext cx="885825" cy="1123950"/>
          </a:xfrm>
          <a:prstGeom prst="line">
            <a:avLst/>
          </a:prstGeom>
          <a:noFill/>
          <a:ln w="508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 Box 10"/>
          <p:cNvSpPr txBox="1">
            <a:spLocks noChangeArrowheads="1"/>
          </p:cNvSpPr>
          <p:nvPr/>
        </p:nvSpPr>
        <p:spPr bwMode="auto">
          <a:xfrm>
            <a:off x="2993825" y="3276282"/>
            <a:ext cx="159766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fontAlgn="base">
              <a:spcBef>
                <a:spcPts val="0"/>
              </a:spcBef>
              <a:spcAft>
                <a:spcPts val="0"/>
              </a:spcAft>
            </a:pPr>
            <a:r>
              <a:rPr lang="en-GB" sz="1200" kern="1200">
                <a:solidFill>
                  <a:srgbClr val="000000"/>
                </a:solidFill>
                <a:effectLst/>
                <a:latin typeface="Arial"/>
                <a:ea typeface="Osaka"/>
                <a:cs typeface="Times New Roman"/>
              </a:rPr>
              <a:t>Extract and Optimise</a:t>
            </a:r>
            <a:endParaRPr lang="en-US" sz="1200">
              <a:effectLst/>
              <a:latin typeface="Times New Roman"/>
              <a:ea typeface="Times New Roman"/>
            </a:endParaRPr>
          </a:p>
        </p:txBody>
      </p:sp>
      <p:sp>
        <p:nvSpPr>
          <p:cNvPr id="8" name="TextBox 6"/>
          <p:cNvSpPr txBox="1">
            <a:spLocks noChangeArrowheads="1"/>
          </p:cNvSpPr>
          <p:nvPr/>
        </p:nvSpPr>
        <p:spPr bwMode="auto">
          <a:xfrm>
            <a:off x="4641650" y="2934652"/>
            <a:ext cx="28194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1200" kern="1200">
                <a:solidFill>
                  <a:srgbClr val="1D05CD"/>
                </a:solidFill>
                <a:effectLst/>
                <a:latin typeface="Arial"/>
                <a:ea typeface="Osaka"/>
                <a:cs typeface="Times New Roman"/>
              </a:rPr>
              <a:t>The Language Interface</a:t>
            </a:r>
            <a:endParaRPr lang="en-US" sz="1200">
              <a:effectLst/>
              <a:latin typeface="Times New Roman"/>
              <a:ea typeface="Times New Roman"/>
            </a:endParaRPr>
          </a:p>
        </p:txBody>
      </p:sp>
      <p:cxnSp>
        <p:nvCxnSpPr>
          <p:cNvPr id="11" name="Line 8"/>
          <p:cNvCxnSpPr/>
          <p:nvPr/>
        </p:nvCxnSpPr>
        <p:spPr bwMode="auto">
          <a:xfrm>
            <a:off x="7308650" y="3496627"/>
            <a:ext cx="0" cy="819150"/>
          </a:xfrm>
          <a:prstGeom prst="line">
            <a:avLst/>
          </a:prstGeom>
          <a:noFill/>
          <a:ln w="50800">
            <a:solidFill>
              <a:srgbClr val="1D05CD"/>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Line 8"/>
          <p:cNvCxnSpPr/>
          <p:nvPr/>
        </p:nvCxnSpPr>
        <p:spPr bwMode="auto">
          <a:xfrm flipV="1">
            <a:off x="7315200" y="2085975"/>
            <a:ext cx="0" cy="809625"/>
          </a:xfrm>
          <a:prstGeom prst="line">
            <a:avLst/>
          </a:prstGeom>
          <a:noFill/>
          <a:ln w="50800">
            <a:solidFill>
              <a:srgbClr val="1D05CD"/>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a:xfrm flipV="1">
            <a:off x="1450775" y="3210242"/>
            <a:ext cx="6115050" cy="9525"/>
          </a:xfrm>
          <a:prstGeom prst="line">
            <a:avLst/>
          </a:prstGeom>
          <a:ln w="57150">
            <a:solidFill>
              <a:srgbClr val="1D05CD"/>
            </a:solidFill>
            <a:prstDash val="dash"/>
          </a:ln>
        </p:spPr>
        <p:style>
          <a:lnRef idx="1">
            <a:schemeClr val="dk1"/>
          </a:lnRef>
          <a:fillRef idx="0">
            <a:schemeClr val="dk1"/>
          </a:fillRef>
          <a:effectRef idx="0">
            <a:schemeClr val="dk1"/>
          </a:effectRef>
          <a:fontRef idx="minor">
            <a:schemeClr val="tx1"/>
          </a:fontRef>
        </p:style>
      </p:cxnSp>
      <p:sp>
        <p:nvSpPr>
          <p:cNvPr id="14" name="Rectangle 11"/>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Box 8"/>
          <p:cNvSpPr txBox="1">
            <a:spLocks noChangeArrowheads="1"/>
          </p:cNvSpPr>
          <p:nvPr/>
        </p:nvSpPr>
        <p:spPr bwMode="auto">
          <a:xfrm>
            <a:off x="6010275" y="2541905"/>
            <a:ext cx="1828800" cy="38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2000" kern="1200" dirty="0">
                <a:solidFill>
                  <a:srgbClr val="1D05CD"/>
                </a:solidFill>
                <a:effectLst/>
                <a:latin typeface="Arial"/>
                <a:ea typeface="Osaka"/>
                <a:cs typeface="Times New Roman"/>
              </a:rPr>
              <a:t>Business</a:t>
            </a:r>
            <a:endParaRPr lang="en-US" sz="1200" dirty="0">
              <a:effectLst/>
              <a:latin typeface="Times New Roman"/>
              <a:ea typeface="Times New Roman"/>
            </a:endParaRPr>
          </a:p>
        </p:txBody>
      </p:sp>
      <p:sp>
        <p:nvSpPr>
          <p:cNvPr id="18" name="TextBox 19"/>
          <p:cNvSpPr txBox="1">
            <a:spLocks noChangeArrowheads="1"/>
          </p:cNvSpPr>
          <p:nvPr/>
        </p:nvSpPr>
        <p:spPr bwMode="auto">
          <a:xfrm>
            <a:off x="5791200" y="3496945"/>
            <a:ext cx="2057400" cy="38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2000" kern="1200" dirty="0">
                <a:solidFill>
                  <a:srgbClr val="1D05CD"/>
                </a:solidFill>
                <a:effectLst/>
                <a:latin typeface="Arial"/>
                <a:ea typeface="Osaka"/>
                <a:cs typeface="Times New Roman"/>
              </a:rPr>
              <a:t>Technology</a:t>
            </a:r>
            <a:endParaRPr lang="en-US" sz="12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A20B5AC-9CDA-49EF-B12B-F1C216F5C4EF}" type="slidenum">
              <a:rPr lang="en-US" smtClean="0"/>
              <a:t>33</a:t>
            </a:fld>
            <a:endParaRPr lang="en-US"/>
          </a:p>
        </p:txBody>
      </p:sp>
    </p:spTree>
    <p:extLst>
      <p:ext uri="{BB962C8B-B14F-4D97-AF65-F5344CB8AC3E}">
        <p14:creationId xmlns:p14="http://schemas.microsoft.com/office/powerpoint/2010/main" val="40753512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Types</a:t>
            </a:r>
            <a:r>
              <a:rPr lang="en-US" baseline="0" dirty="0" smtClean="0"/>
              <a:t> and Datatypes</a:t>
            </a:r>
            <a:endParaRPr lang="en-US" dirty="0"/>
          </a:p>
        </p:txBody>
      </p:sp>
      <p:sp>
        <p:nvSpPr>
          <p:cNvPr id="5" name="Rectangle 4"/>
          <p:cNvSpPr>
            <a:spLocks noChangeArrowheads="1"/>
          </p:cNvSpPr>
          <p:nvPr/>
        </p:nvSpPr>
        <p:spPr bwMode="auto">
          <a:xfrm>
            <a:off x="1571625" y="2047875"/>
            <a:ext cx="3276600" cy="581025"/>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algn="ctr" fontAlgn="base">
              <a:spcBef>
                <a:spcPts val="0"/>
              </a:spcBef>
              <a:spcAft>
                <a:spcPts val="0"/>
              </a:spcAft>
            </a:pPr>
            <a:r>
              <a:rPr lang="en-GB" sz="1600" kern="1200">
                <a:solidFill>
                  <a:srgbClr val="000000"/>
                </a:solidFill>
                <a:effectLst/>
                <a:latin typeface="Arial"/>
                <a:ea typeface="Osaka"/>
                <a:cs typeface="Times New Roman"/>
              </a:rPr>
              <a:t>Business Conceptual </a:t>
            </a:r>
            <a:endParaRPr lang="en-US" sz="1200">
              <a:effectLst/>
              <a:latin typeface="Times New Roman"/>
              <a:ea typeface="Times New Roman"/>
            </a:endParaRPr>
          </a:p>
          <a:p>
            <a:pPr marL="0" marR="0" algn="ctr" fontAlgn="base">
              <a:spcBef>
                <a:spcPts val="0"/>
              </a:spcBef>
              <a:spcAft>
                <a:spcPts val="0"/>
              </a:spcAft>
            </a:pPr>
            <a:r>
              <a:rPr lang="en-GB" sz="1600" kern="1200">
                <a:solidFill>
                  <a:srgbClr val="000000"/>
                </a:solidFill>
                <a:effectLst/>
                <a:latin typeface="Arial"/>
                <a:ea typeface="Osaka"/>
                <a:cs typeface="Times New Roman"/>
              </a:rPr>
              <a:t>Ontology (CIM)</a:t>
            </a:r>
            <a:endParaRPr lang="en-US" sz="1200">
              <a:effectLst/>
              <a:latin typeface="Times New Roman"/>
              <a:ea typeface="Times New Roman"/>
            </a:endParaRPr>
          </a:p>
        </p:txBody>
      </p:sp>
      <p:sp>
        <p:nvSpPr>
          <p:cNvPr id="6" name="Rounded Rectangle 5"/>
          <p:cNvSpPr/>
          <p:nvPr/>
        </p:nvSpPr>
        <p:spPr>
          <a:xfrm>
            <a:off x="1390650" y="1962150"/>
            <a:ext cx="866775" cy="742950"/>
          </a:xfrm>
          <a:prstGeom prst="round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ounded Rectangle 6"/>
          <p:cNvSpPr/>
          <p:nvPr/>
        </p:nvSpPr>
        <p:spPr>
          <a:xfrm>
            <a:off x="2352675" y="3724275"/>
            <a:ext cx="3590925" cy="742950"/>
          </a:xfrm>
          <a:prstGeom prst="round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Parallelogram 7"/>
          <p:cNvSpPr/>
          <p:nvPr/>
        </p:nvSpPr>
        <p:spPr>
          <a:xfrm flipH="1">
            <a:off x="1781175" y="2276475"/>
            <a:ext cx="914400" cy="1971675"/>
          </a:xfrm>
          <a:prstGeom prst="parallelogram">
            <a:avLst>
              <a:gd name="adj" fmla="val 79808"/>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p:cNvSpPr>
            <a:spLocks noChangeArrowheads="1"/>
          </p:cNvSpPr>
          <p:nvPr/>
        </p:nvSpPr>
        <p:spPr bwMode="auto">
          <a:xfrm>
            <a:off x="2543175" y="3810000"/>
            <a:ext cx="3333750" cy="5810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algn="ctr" fontAlgn="base">
              <a:spcBef>
                <a:spcPts val="0"/>
              </a:spcBef>
              <a:spcAft>
                <a:spcPts val="0"/>
              </a:spcAft>
            </a:pPr>
            <a:r>
              <a:rPr lang="en-GB" sz="1600" kern="1200">
                <a:solidFill>
                  <a:srgbClr val="000000"/>
                </a:solidFill>
                <a:effectLst/>
                <a:latin typeface="Arial"/>
                <a:ea typeface="Osaka"/>
                <a:cs typeface="Times New Roman"/>
              </a:rPr>
              <a:t>Operational Ontology</a:t>
            </a:r>
            <a:endParaRPr lang="en-US" sz="1200">
              <a:effectLst/>
              <a:latin typeface="Times New Roman"/>
              <a:ea typeface="Times New Roman"/>
            </a:endParaRPr>
          </a:p>
          <a:p>
            <a:pPr marL="0" marR="0" algn="ctr" fontAlgn="base">
              <a:spcBef>
                <a:spcPts val="0"/>
              </a:spcBef>
              <a:spcAft>
                <a:spcPts val="0"/>
              </a:spcAft>
            </a:pPr>
            <a:r>
              <a:rPr lang="en-GB" sz="1600" kern="1200">
                <a:solidFill>
                  <a:srgbClr val="000000"/>
                </a:solidFill>
                <a:effectLst/>
                <a:latin typeface="Arial"/>
                <a:ea typeface="Osaka"/>
                <a:cs typeface="Times New Roman"/>
              </a:rPr>
              <a:t>(PSM)</a:t>
            </a:r>
            <a:endParaRPr lang="en-US" sz="1200">
              <a:effectLst/>
              <a:latin typeface="Times New Roman"/>
              <a:ea typeface="Times New Roman"/>
            </a:endParaRPr>
          </a:p>
        </p:txBody>
      </p:sp>
      <p:cxnSp>
        <p:nvCxnSpPr>
          <p:cNvPr id="10" name="Line 9"/>
          <p:cNvCxnSpPr/>
          <p:nvPr/>
        </p:nvCxnSpPr>
        <p:spPr bwMode="auto">
          <a:xfrm>
            <a:off x="2257425" y="2657475"/>
            <a:ext cx="885825" cy="1123950"/>
          </a:xfrm>
          <a:prstGeom prst="line">
            <a:avLst/>
          </a:prstGeom>
          <a:noFill/>
          <a:ln w="508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 Box 10"/>
          <p:cNvSpPr txBox="1">
            <a:spLocks noChangeArrowheads="1"/>
          </p:cNvSpPr>
          <p:nvPr/>
        </p:nvSpPr>
        <p:spPr bwMode="auto">
          <a:xfrm>
            <a:off x="3009900" y="3277870"/>
            <a:ext cx="159766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fontAlgn="base">
              <a:spcBef>
                <a:spcPts val="0"/>
              </a:spcBef>
              <a:spcAft>
                <a:spcPts val="0"/>
              </a:spcAft>
            </a:pPr>
            <a:r>
              <a:rPr lang="en-GB" sz="1200" kern="1200">
                <a:solidFill>
                  <a:srgbClr val="000000"/>
                </a:solidFill>
                <a:effectLst/>
                <a:latin typeface="Arial"/>
                <a:ea typeface="Osaka"/>
                <a:cs typeface="Times New Roman"/>
              </a:rPr>
              <a:t>Extract and Optimise</a:t>
            </a:r>
            <a:endParaRPr lang="en-US" sz="1200">
              <a:effectLst/>
              <a:latin typeface="Times New Roman"/>
              <a:ea typeface="Times New Roman"/>
            </a:endParaRPr>
          </a:p>
        </p:txBody>
      </p:sp>
      <p:sp>
        <p:nvSpPr>
          <p:cNvPr id="12" name="TextBox 6"/>
          <p:cNvSpPr txBox="1">
            <a:spLocks noChangeArrowheads="1"/>
          </p:cNvSpPr>
          <p:nvPr/>
        </p:nvSpPr>
        <p:spPr bwMode="auto">
          <a:xfrm>
            <a:off x="4657725" y="2936240"/>
            <a:ext cx="28194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1200" kern="1200">
                <a:solidFill>
                  <a:srgbClr val="1D05CD"/>
                </a:solidFill>
                <a:effectLst/>
                <a:latin typeface="Arial"/>
                <a:ea typeface="Osaka"/>
                <a:cs typeface="Times New Roman"/>
              </a:rPr>
              <a:t>The Language Interface</a:t>
            </a:r>
            <a:endParaRPr lang="en-US" sz="1200">
              <a:effectLst/>
              <a:latin typeface="Times New Roman"/>
              <a:ea typeface="Times New Roman"/>
            </a:endParaRPr>
          </a:p>
        </p:txBody>
      </p:sp>
      <p:sp>
        <p:nvSpPr>
          <p:cNvPr id="13" name="TextBox 8"/>
          <p:cNvSpPr txBox="1">
            <a:spLocks noChangeArrowheads="1"/>
          </p:cNvSpPr>
          <p:nvPr/>
        </p:nvSpPr>
        <p:spPr bwMode="auto">
          <a:xfrm>
            <a:off x="6010275" y="2541905"/>
            <a:ext cx="1828800" cy="38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2000" kern="1200" dirty="0">
                <a:solidFill>
                  <a:srgbClr val="1D05CD"/>
                </a:solidFill>
                <a:effectLst/>
                <a:latin typeface="Arial"/>
                <a:ea typeface="Osaka"/>
                <a:cs typeface="Times New Roman"/>
              </a:rPr>
              <a:t>Business</a:t>
            </a:r>
            <a:endParaRPr lang="en-US" sz="1200" dirty="0">
              <a:effectLst/>
              <a:latin typeface="Times New Roman"/>
              <a:ea typeface="Times New Roman"/>
            </a:endParaRPr>
          </a:p>
        </p:txBody>
      </p:sp>
      <p:sp>
        <p:nvSpPr>
          <p:cNvPr id="14" name="TextBox 19"/>
          <p:cNvSpPr txBox="1">
            <a:spLocks noChangeArrowheads="1"/>
          </p:cNvSpPr>
          <p:nvPr/>
        </p:nvSpPr>
        <p:spPr bwMode="auto">
          <a:xfrm>
            <a:off x="5791200" y="3496945"/>
            <a:ext cx="2057400" cy="38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fontAlgn="base">
              <a:spcBef>
                <a:spcPts val="0"/>
              </a:spcBef>
              <a:spcAft>
                <a:spcPts val="0"/>
              </a:spcAft>
            </a:pPr>
            <a:r>
              <a:rPr lang="en-US" sz="2000" kern="1200" dirty="0">
                <a:solidFill>
                  <a:srgbClr val="1D05CD"/>
                </a:solidFill>
                <a:effectLst/>
                <a:latin typeface="Arial"/>
                <a:ea typeface="Osaka"/>
                <a:cs typeface="Times New Roman"/>
              </a:rPr>
              <a:t>Technology</a:t>
            </a:r>
            <a:endParaRPr lang="en-US" sz="1200" dirty="0">
              <a:effectLst/>
              <a:latin typeface="Times New Roman"/>
              <a:ea typeface="Times New Roman"/>
            </a:endParaRPr>
          </a:p>
        </p:txBody>
      </p:sp>
      <p:cxnSp>
        <p:nvCxnSpPr>
          <p:cNvPr id="15" name="Line 8"/>
          <p:cNvCxnSpPr/>
          <p:nvPr/>
        </p:nvCxnSpPr>
        <p:spPr bwMode="auto">
          <a:xfrm>
            <a:off x="7324725" y="3498215"/>
            <a:ext cx="0" cy="819150"/>
          </a:xfrm>
          <a:prstGeom prst="line">
            <a:avLst/>
          </a:prstGeom>
          <a:noFill/>
          <a:ln w="50800">
            <a:solidFill>
              <a:srgbClr val="1D05CD"/>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a:xfrm flipV="1">
            <a:off x="1466850" y="3211830"/>
            <a:ext cx="6115050" cy="9525"/>
          </a:xfrm>
          <a:prstGeom prst="line">
            <a:avLst/>
          </a:prstGeom>
          <a:ln w="57150">
            <a:solidFill>
              <a:srgbClr val="1D05CD"/>
            </a:solidFill>
            <a:prstDash val="dash"/>
          </a:ln>
        </p:spPr>
        <p:style>
          <a:lnRef idx="1">
            <a:schemeClr val="dk1"/>
          </a:lnRef>
          <a:fillRef idx="0">
            <a:schemeClr val="dk1"/>
          </a:fillRef>
          <a:effectRef idx="0">
            <a:schemeClr val="dk1"/>
          </a:effectRef>
          <a:fontRef idx="minor">
            <a:schemeClr val="tx1"/>
          </a:fontRef>
        </p:style>
      </p:cxnSp>
      <p:sp>
        <p:nvSpPr>
          <p:cNvPr id="17" name="Rectangle 16"/>
          <p:cNvSpPr/>
          <p:nvPr/>
        </p:nvSpPr>
        <p:spPr>
          <a:xfrm>
            <a:off x="2495550" y="3810000"/>
            <a:ext cx="657225" cy="5810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100">
                <a:effectLst/>
                <a:ea typeface="Calibri"/>
                <a:cs typeface="Times New Roman"/>
              </a:rPr>
              <a:t>Data types</a:t>
            </a:r>
          </a:p>
        </p:txBody>
      </p:sp>
      <p:sp>
        <p:nvSpPr>
          <p:cNvPr id="18" name="Rectangle 17"/>
          <p:cNvSpPr/>
          <p:nvPr/>
        </p:nvSpPr>
        <p:spPr>
          <a:xfrm>
            <a:off x="1524000" y="2047875"/>
            <a:ext cx="657225" cy="5810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100">
                <a:effectLst/>
                <a:ea typeface="Calibri"/>
                <a:cs typeface="Times New Roman"/>
              </a:rPr>
              <a:t>Data types</a:t>
            </a:r>
          </a:p>
        </p:txBody>
      </p:sp>
      <p:cxnSp>
        <p:nvCxnSpPr>
          <p:cNvPr id="19" name="Line 8"/>
          <p:cNvCxnSpPr/>
          <p:nvPr/>
        </p:nvCxnSpPr>
        <p:spPr bwMode="auto">
          <a:xfrm flipV="1">
            <a:off x="7315200" y="2057400"/>
            <a:ext cx="0" cy="809625"/>
          </a:xfrm>
          <a:prstGeom prst="line">
            <a:avLst/>
          </a:prstGeom>
          <a:noFill/>
          <a:ln w="50800">
            <a:solidFill>
              <a:srgbClr val="1D05CD"/>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Text Box 10252"/>
          <p:cNvSpPr txBox="1"/>
          <p:nvPr/>
        </p:nvSpPr>
        <p:spPr>
          <a:xfrm>
            <a:off x="1571624" y="4638675"/>
            <a:ext cx="2237106" cy="4667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b="1" dirty="0">
                <a:effectLst/>
                <a:ea typeface="Calibri"/>
                <a:cs typeface="Times New Roman"/>
              </a:rPr>
              <a:t>Platform specific matter</a:t>
            </a:r>
          </a:p>
        </p:txBody>
      </p:sp>
      <p:cxnSp>
        <p:nvCxnSpPr>
          <p:cNvPr id="21" name="Straight Arrow Connector 20"/>
          <p:cNvCxnSpPr/>
          <p:nvPr/>
        </p:nvCxnSpPr>
        <p:spPr>
          <a:xfrm flipV="1">
            <a:off x="1981200" y="4248150"/>
            <a:ext cx="371475" cy="447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1781175" y="2752725"/>
            <a:ext cx="200025" cy="1943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1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4" name="Rectangle 29"/>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AA20B5AC-9CDA-49EF-B12B-F1C216F5C4EF}" type="slidenum">
              <a:rPr lang="en-US" smtClean="0"/>
              <a:t>34</a:t>
            </a:fld>
            <a:endParaRPr lang="en-US"/>
          </a:p>
        </p:txBody>
      </p:sp>
    </p:spTree>
    <p:extLst>
      <p:ext uri="{BB962C8B-B14F-4D97-AF65-F5344CB8AC3E}">
        <p14:creationId xmlns:p14="http://schemas.microsoft.com/office/powerpoint/2010/main" val="15066101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OWL Datatypes</a:t>
            </a:r>
            <a:endParaRPr lang="en-US" dirty="0"/>
          </a:p>
        </p:txBody>
      </p:sp>
      <p:sp>
        <p:nvSpPr>
          <p:cNvPr id="3" name="Content Placeholder 2"/>
          <p:cNvSpPr>
            <a:spLocks noGrp="1"/>
          </p:cNvSpPr>
          <p:nvPr>
            <p:ph idx="1"/>
          </p:nvPr>
        </p:nvSpPr>
        <p:spPr/>
        <p:txBody>
          <a:bodyPr>
            <a:normAutofit/>
          </a:bodyPr>
          <a:lstStyle/>
          <a:p>
            <a:r>
              <a:rPr lang="en-US" dirty="0" smtClean="0"/>
              <a:t>These are XML Schema datatypes</a:t>
            </a:r>
          </a:p>
          <a:p>
            <a:pPr lvl="1"/>
            <a:r>
              <a:rPr lang="en-US" dirty="0" smtClean="0"/>
              <a:t>Only a sub-set of XML Schema datatypes are supported</a:t>
            </a:r>
          </a:p>
          <a:p>
            <a:r>
              <a:rPr lang="en-US" dirty="0" smtClean="0"/>
              <a:t>OWL </a:t>
            </a:r>
            <a:r>
              <a:rPr lang="en-US" dirty="0" err="1" smtClean="0"/>
              <a:t>datatype</a:t>
            </a:r>
            <a:r>
              <a:rPr lang="en-US" dirty="0" smtClean="0"/>
              <a:t> provision therefore very limited</a:t>
            </a:r>
          </a:p>
          <a:p>
            <a:r>
              <a:rPr lang="en-US" dirty="0" smtClean="0"/>
              <a:t>Examples:</a:t>
            </a:r>
            <a:r>
              <a:rPr lang="en-US" baseline="0" dirty="0" smtClean="0"/>
              <a:t> </a:t>
            </a:r>
          </a:p>
          <a:p>
            <a:pPr lvl="1"/>
            <a:r>
              <a:rPr lang="en-US" baseline="0" dirty="0" smtClean="0"/>
              <a:t>11am LIBOR – uses </a:t>
            </a:r>
            <a:r>
              <a:rPr lang="en-US" baseline="0" dirty="0" err="1" smtClean="0"/>
              <a:t>dateTime</a:t>
            </a:r>
            <a:r>
              <a:rPr lang="en-US" baseline="0" dirty="0" smtClean="0"/>
              <a:t> in FIBO-IND</a:t>
            </a:r>
          </a:p>
          <a:p>
            <a:pPr lvl="1"/>
            <a:r>
              <a:rPr lang="en-US" baseline="0" dirty="0" smtClean="0"/>
              <a:t>Coupon date – want to use XML </a:t>
            </a:r>
            <a:r>
              <a:rPr lang="en-US" baseline="0" dirty="0" err="1" smtClean="0"/>
              <a:t>gDayMonth</a:t>
            </a:r>
            <a:endParaRPr lang="en-US" baseline="0" dirty="0" smtClean="0"/>
          </a:p>
          <a:p>
            <a:pPr lvl="1"/>
            <a:r>
              <a:rPr lang="en-US" baseline="0" dirty="0" smtClean="0"/>
              <a:t>Dates in general: have had to enforce the use of </a:t>
            </a:r>
            <a:r>
              <a:rPr lang="en-US" baseline="0" dirty="0" err="1" smtClean="0"/>
              <a:t>dateTime</a:t>
            </a:r>
            <a:r>
              <a:rPr lang="en-US" baseline="0" dirty="0" smtClean="0"/>
              <a:t> with midnight times in data where only a date is intended </a:t>
            </a:r>
          </a:p>
          <a:p>
            <a:pPr lvl="0"/>
            <a:r>
              <a:rPr lang="en-US" baseline="0" dirty="0" smtClean="0"/>
              <a:t>This is not at all like a computationally independent model</a:t>
            </a:r>
          </a:p>
          <a:p>
            <a:endParaRPr lang="en-US" dirty="0"/>
          </a:p>
        </p:txBody>
      </p:sp>
      <p:sp>
        <p:nvSpPr>
          <p:cNvPr id="4" name="Slide Number Placeholder 3"/>
          <p:cNvSpPr>
            <a:spLocks noGrp="1"/>
          </p:cNvSpPr>
          <p:nvPr>
            <p:ph type="sldNum" sz="quarter" idx="12"/>
          </p:nvPr>
        </p:nvSpPr>
        <p:spPr/>
        <p:txBody>
          <a:bodyPr/>
          <a:lstStyle/>
          <a:p>
            <a:fld id="{AA20B5AC-9CDA-49EF-B12B-F1C216F5C4EF}" type="slidenum">
              <a:rPr lang="en-US" smtClean="0"/>
              <a:t>35</a:t>
            </a:fld>
            <a:endParaRPr lang="en-US"/>
          </a:p>
        </p:txBody>
      </p:sp>
    </p:spTree>
    <p:extLst>
      <p:ext uri="{BB962C8B-B14F-4D97-AF65-F5344CB8AC3E}">
        <p14:creationId xmlns:p14="http://schemas.microsoft.com/office/powerpoint/2010/main" val="34383585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Kinds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Names</a:t>
            </a:r>
          </a:p>
          <a:p>
            <a:r>
              <a:rPr lang="en-US" dirty="0" smtClean="0"/>
              <a:t>Textual</a:t>
            </a:r>
            <a:r>
              <a:rPr lang="en-US" baseline="0" dirty="0" smtClean="0"/>
              <a:t> material</a:t>
            </a:r>
          </a:p>
          <a:p>
            <a:r>
              <a:rPr lang="en-US" baseline="0" dirty="0" smtClean="0"/>
              <a:t>Dates and Times</a:t>
            </a:r>
          </a:p>
          <a:p>
            <a:r>
              <a:rPr lang="en-US" baseline="0" dirty="0" smtClean="0"/>
              <a:t>Yes or No (or maybe)</a:t>
            </a:r>
          </a:p>
          <a:p>
            <a:r>
              <a:rPr lang="en-US" dirty="0" smtClean="0"/>
              <a:t>Numbers</a:t>
            </a:r>
          </a:p>
          <a:p>
            <a:pPr lvl="1"/>
            <a:r>
              <a:rPr lang="en-US" dirty="0" smtClean="0"/>
              <a:t>Whole numbers</a:t>
            </a:r>
          </a:p>
          <a:p>
            <a:pPr lvl="1"/>
            <a:r>
              <a:rPr lang="en-US" dirty="0" smtClean="0"/>
              <a:t>Numbers with decimal</a:t>
            </a:r>
            <a:r>
              <a:rPr lang="en-US" baseline="0" dirty="0" smtClean="0"/>
              <a:t> places</a:t>
            </a:r>
            <a:endParaRPr lang="en-US" dirty="0" smtClean="0"/>
          </a:p>
          <a:p>
            <a:pPr lvl="1"/>
            <a:r>
              <a:rPr lang="en-US" dirty="0" smtClean="0"/>
              <a:t>Positive</a:t>
            </a:r>
            <a:r>
              <a:rPr lang="en-US" baseline="0" dirty="0" smtClean="0"/>
              <a:t> Numbers</a:t>
            </a:r>
          </a:p>
          <a:p>
            <a:pPr lvl="1"/>
            <a:r>
              <a:rPr lang="en-US" dirty="0" smtClean="0"/>
              <a:t>Fractions</a:t>
            </a:r>
          </a:p>
          <a:p>
            <a:pPr lvl="1"/>
            <a:r>
              <a:rPr lang="en-US" dirty="0" smtClean="0"/>
              <a:t>Percentages</a:t>
            </a:r>
          </a:p>
          <a:p>
            <a:pPr lvl="0"/>
            <a:r>
              <a:rPr lang="en-US" dirty="0" smtClean="0"/>
              <a:t>URL</a:t>
            </a:r>
          </a:p>
          <a:p>
            <a:pPr lvl="0"/>
            <a:r>
              <a:rPr lang="en-US" dirty="0" smtClean="0"/>
              <a:t>Pictures</a:t>
            </a:r>
          </a:p>
          <a:p>
            <a:pPr lvl="0"/>
            <a:r>
              <a:rPr lang="en-US" dirty="0" smtClean="0"/>
              <a:t>Sounds</a:t>
            </a:r>
          </a:p>
          <a:p>
            <a:pPr lvl="0"/>
            <a:r>
              <a:rPr lang="en-US" dirty="0" smtClean="0"/>
              <a:t>Words</a:t>
            </a:r>
          </a:p>
          <a:p>
            <a:pPr lvl="0"/>
            <a:r>
              <a:rPr lang="en-US" dirty="0" smtClean="0"/>
              <a:t>Letters</a:t>
            </a:r>
          </a:p>
          <a:p>
            <a:pPr lvl="0"/>
            <a:r>
              <a:rPr lang="en-US" dirty="0" smtClean="0"/>
              <a:t>And many more…</a:t>
            </a:r>
          </a:p>
        </p:txBody>
      </p:sp>
    </p:spTree>
    <p:extLst>
      <p:ext uri="{BB962C8B-B14F-4D97-AF65-F5344CB8AC3E}">
        <p14:creationId xmlns:p14="http://schemas.microsoft.com/office/powerpoint/2010/main" val="24016348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Datatypes</a:t>
            </a:r>
            <a:endParaRPr lang="en-US" dirty="0"/>
          </a:p>
        </p:txBody>
      </p:sp>
      <p:sp>
        <p:nvSpPr>
          <p:cNvPr id="3" name="Content Placeholder 2"/>
          <p:cNvSpPr>
            <a:spLocks noGrp="1"/>
          </p:cNvSpPr>
          <p:nvPr>
            <p:ph idx="1"/>
          </p:nvPr>
        </p:nvSpPr>
        <p:spPr/>
        <p:txBody>
          <a:bodyPr>
            <a:normAutofit lnSpcReduction="10000"/>
          </a:bodyPr>
          <a:lstStyle/>
          <a:p>
            <a:r>
              <a:rPr lang="en-US" dirty="0" smtClean="0"/>
              <a:t>Text</a:t>
            </a:r>
          </a:p>
          <a:p>
            <a:pPr lvl="1"/>
            <a:r>
              <a:rPr lang="en-US" dirty="0" smtClean="0"/>
              <a:t>Restricted text</a:t>
            </a:r>
          </a:p>
          <a:p>
            <a:pPr lvl="1"/>
            <a:r>
              <a:rPr lang="en-US" dirty="0" smtClean="0"/>
              <a:t>Unrestricted text</a:t>
            </a:r>
          </a:p>
          <a:p>
            <a:pPr lvl="0"/>
            <a:r>
              <a:rPr lang="en-US" dirty="0" smtClean="0"/>
              <a:t>Dates and Times</a:t>
            </a:r>
          </a:p>
          <a:p>
            <a:pPr lvl="0"/>
            <a:r>
              <a:rPr lang="en-US" dirty="0" smtClean="0"/>
              <a:t>Boolean</a:t>
            </a:r>
          </a:p>
          <a:p>
            <a:pPr lvl="0"/>
            <a:r>
              <a:rPr lang="en-US" dirty="0" smtClean="0"/>
              <a:t>Numeric datatypes</a:t>
            </a:r>
          </a:p>
          <a:p>
            <a:pPr lvl="1"/>
            <a:r>
              <a:rPr lang="en-US" dirty="0" smtClean="0"/>
              <a:t>Integer</a:t>
            </a:r>
          </a:p>
          <a:p>
            <a:pPr lvl="1"/>
            <a:r>
              <a:rPr lang="en-US" dirty="0" smtClean="0"/>
              <a:t>Float</a:t>
            </a:r>
          </a:p>
          <a:p>
            <a:pPr lvl="1"/>
            <a:r>
              <a:rPr lang="en-US" dirty="0" smtClean="0"/>
              <a:t>Positive integer, positive float</a:t>
            </a:r>
          </a:p>
          <a:p>
            <a:pPr lvl="0"/>
            <a:r>
              <a:rPr lang="en-US" dirty="0" smtClean="0"/>
              <a:t>URL/URI</a:t>
            </a:r>
          </a:p>
          <a:p>
            <a:pPr lvl="0"/>
            <a:r>
              <a:rPr lang="en-US" dirty="0" smtClean="0"/>
              <a:t>Other information kinds are rendered in files, for example vector graphics,</a:t>
            </a:r>
            <a:r>
              <a:rPr lang="en-US" baseline="0" dirty="0" smtClean="0"/>
              <a:t> rich text, video and sound formats</a:t>
            </a:r>
            <a:endParaRPr lang="en-US" dirty="0"/>
          </a:p>
        </p:txBody>
      </p:sp>
    </p:spTree>
    <p:extLst>
      <p:ext uri="{BB962C8B-B14F-4D97-AF65-F5344CB8AC3E}">
        <p14:creationId xmlns:p14="http://schemas.microsoft.com/office/powerpoint/2010/main" val="206712303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Relating information kinds to</a:t>
            </a:r>
            <a:r>
              <a:rPr lang="en-US" baseline="0" dirty="0" smtClean="0"/>
              <a:t> datatypes</a:t>
            </a:r>
            <a:endParaRPr lang="en-US" dirty="0"/>
          </a:p>
        </p:txBody>
      </p:sp>
      <p:sp>
        <p:nvSpPr>
          <p:cNvPr id="3" name="Content Placeholder 2"/>
          <p:cNvSpPr>
            <a:spLocks noGrp="1"/>
          </p:cNvSpPr>
          <p:nvPr>
            <p:ph idx="1"/>
          </p:nvPr>
        </p:nvSpPr>
        <p:spPr/>
        <p:txBody>
          <a:bodyPr>
            <a:normAutofit/>
          </a:bodyPr>
          <a:lstStyle/>
          <a:p>
            <a:r>
              <a:rPr lang="en-US" dirty="0" smtClean="0"/>
              <a:t>Different kinds of information need to be stored in a computer</a:t>
            </a:r>
          </a:p>
          <a:p>
            <a:r>
              <a:rPr lang="en-US" dirty="0" smtClean="0"/>
              <a:t>Datatypes determine how these are</a:t>
            </a:r>
            <a:r>
              <a:rPr lang="en-US" baseline="0" dirty="0" smtClean="0"/>
              <a:t> stored for optimum memory usage</a:t>
            </a:r>
          </a:p>
          <a:p>
            <a:pPr lvl="1"/>
            <a:r>
              <a:rPr lang="en-US" dirty="0" smtClean="0"/>
              <a:t>XML datatypes differ</a:t>
            </a:r>
            <a:r>
              <a:rPr lang="en-US" baseline="0" dirty="0" smtClean="0"/>
              <a:t> on this, in that textual conventions are used to render different datatypes, which must then be translated to application datatypes for processing if needed</a:t>
            </a:r>
          </a:p>
          <a:p>
            <a:pPr lvl="0"/>
            <a:r>
              <a:rPr lang="en-US" baseline="0" dirty="0" smtClean="0"/>
              <a:t>Numeric datatypes allow for arithmetic calculations on the data</a:t>
            </a:r>
          </a:p>
          <a:p>
            <a:pPr lvl="0"/>
            <a:r>
              <a:rPr lang="en-US" baseline="0" dirty="0" smtClean="0"/>
              <a:t>Textual datatypes allow for alphanumeric sorting</a:t>
            </a:r>
          </a:p>
        </p:txBody>
      </p:sp>
    </p:spTree>
    <p:extLst>
      <p:ext uri="{BB962C8B-B14F-4D97-AF65-F5344CB8AC3E}">
        <p14:creationId xmlns:p14="http://schemas.microsoft.com/office/powerpoint/2010/main" val="35941036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Conceptual Roadmap 2: Common Semantics</a:t>
            </a:r>
            <a:endParaRPr lang="en-US" dirty="0"/>
          </a:p>
        </p:txBody>
      </p:sp>
      <p:sp>
        <p:nvSpPr>
          <p:cNvPr id="3" name="Content Placeholder 2"/>
          <p:cNvSpPr>
            <a:spLocks noGrp="1"/>
          </p:cNvSpPr>
          <p:nvPr>
            <p:ph idx="1"/>
          </p:nvPr>
        </p:nvSpPr>
        <p:spPr/>
        <p:txBody>
          <a:bodyPr/>
          <a:lstStyle/>
          <a:p>
            <a:r>
              <a:rPr lang="en-US" sz="1800" dirty="0" smtClean="0"/>
              <a:t>Transactions /REA Alignment</a:t>
            </a:r>
          </a:p>
          <a:p>
            <a:pPr lvl="1"/>
            <a:r>
              <a:rPr lang="en-US" sz="1400" dirty="0"/>
              <a:t>Commitments</a:t>
            </a:r>
          </a:p>
          <a:p>
            <a:pPr lvl="1"/>
            <a:r>
              <a:rPr lang="en-US" sz="1400" dirty="0" smtClean="0"/>
              <a:t>Transaction process</a:t>
            </a:r>
          </a:p>
          <a:p>
            <a:r>
              <a:rPr lang="en-US" sz="1800" dirty="0" smtClean="0"/>
              <a:t>Social Constructs (Searle)</a:t>
            </a:r>
          </a:p>
          <a:p>
            <a:r>
              <a:rPr lang="en-US" sz="1800" dirty="0" smtClean="0"/>
              <a:t>Geophysical v Geopolitical</a:t>
            </a:r>
          </a:p>
          <a:p>
            <a:r>
              <a:rPr lang="en-US" sz="1800" dirty="0" smtClean="0"/>
              <a:t>Addresses</a:t>
            </a:r>
          </a:p>
          <a:p>
            <a:r>
              <a:rPr lang="en-US" sz="1800" dirty="0" smtClean="0"/>
              <a:t>Date and Time</a:t>
            </a:r>
          </a:p>
          <a:p>
            <a:r>
              <a:rPr lang="en-US" sz="1800" dirty="0" err="1" smtClean="0"/>
              <a:t>Occurrent</a:t>
            </a:r>
            <a:r>
              <a:rPr lang="en-US" sz="1800" dirty="0" smtClean="0"/>
              <a:t> (</a:t>
            </a:r>
            <a:r>
              <a:rPr lang="en-US" sz="1800" dirty="0" err="1" smtClean="0"/>
              <a:t>perdurant</a:t>
            </a:r>
            <a:r>
              <a:rPr lang="en-US" sz="1800" dirty="0" smtClean="0"/>
              <a:t>)</a:t>
            </a:r>
          </a:p>
          <a:p>
            <a:pPr lvl="1"/>
            <a:r>
              <a:rPr lang="en-US" sz="1400" dirty="0" smtClean="0"/>
              <a:t>Temporality</a:t>
            </a:r>
          </a:p>
          <a:p>
            <a:r>
              <a:rPr lang="en-US" sz="1800" dirty="0" smtClean="0"/>
              <a:t>Even	t / Activity /Process</a:t>
            </a:r>
          </a:p>
          <a:p>
            <a:r>
              <a:rPr lang="en-US" sz="1800" dirty="0" smtClean="0"/>
              <a:t>Information Artifacts (identifiers etc.)</a:t>
            </a:r>
          </a:p>
          <a:p>
            <a:r>
              <a:rPr lang="en-US" sz="1800" dirty="0" err="1" smtClean="0"/>
              <a:t>Mereology</a:t>
            </a:r>
            <a:endParaRPr lang="en-US" sz="1800" dirty="0" smtClean="0"/>
          </a:p>
          <a:p>
            <a:r>
              <a:rPr lang="en-US" sz="1800" dirty="0" smtClean="0"/>
              <a:t>Math</a:t>
            </a:r>
          </a:p>
          <a:p>
            <a:r>
              <a:rPr lang="en-US" sz="1800" dirty="0" smtClean="0"/>
              <a:t>Units of Measure</a:t>
            </a:r>
          </a:p>
          <a:p>
            <a:r>
              <a:rPr lang="en-US" sz="1800" dirty="0" smtClean="0"/>
              <a:t>Accounting</a:t>
            </a:r>
          </a:p>
          <a:p>
            <a:r>
              <a:rPr lang="en-US" sz="1800" dirty="0" smtClean="0"/>
              <a:t>Business: services, policy, goals etc.</a:t>
            </a:r>
          </a:p>
          <a:p>
            <a:r>
              <a:rPr lang="en-US" sz="1800" dirty="0" smtClean="0"/>
              <a:t>Risk </a:t>
            </a:r>
            <a:endParaRPr lang="en-US" sz="1800"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39</a:t>
            </a:fld>
            <a:endParaRPr lang="en-US" dirty="0"/>
          </a:p>
        </p:txBody>
      </p:sp>
    </p:spTree>
    <p:extLst>
      <p:ext uri="{BB962C8B-B14F-4D97-AF65-F5344CB8AC3E}">
        <p14:creationId xmlns:p14="http://schemas.microsoft.com/office/powerpoint/2010/main" val="2801021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hevron 27"/>
          <p:cNvSpPr>
            <a:spLocks noChangeArrowheads="1"/>
          </p:cNvSpPr>
          <p:nvPr/>
        </p:nvSpPr>
        <p:spPr bwMode="auto">
          <a:xfrm>
            <a:off x="6350145" y="2438400"/>
            <a:ext cx="3479655"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a:t>
            </a:r>
            <a:r>
              <a:rPr lang="en-US" sz="1200" dirty="0" smtClean="0"/>
              <a:t>Revision TF</a:t>
            </a:r>
          </a:p>
          <a:p>
            <a:pPr algn="ctr">
              <a:lnSpc>
                <a:spcPct val="90000"/>
              </a:lnSpc>
            </a:pPr>
            <a:r>
              <a:rPr lang="en-US" sz="1200" dirty="0" smtClean="0"/>
              <a:t>(RTF)</a:t>
            </a:r>
            <a:endParaRPr lang="en-US" sz="2200" dirty="0"/>
          </a:p>
        </p:txBody>
      </p:sp>
      <p:sp>
        <p:nvSpPr>
          <p:cNvPr id="54" name="Chevron 27"/>
          <p:cNvSpPr>
            <a:spLocks noChangeArrowheads="1"/>
          </p:cNvSpPr>
          <p:nvPr/>
        </p:nvSpPr>
        <p:spPr bwMode="auto">
          <a:xfrm>
            <a:off x="6326188" y="1789013"/>
            <a:ext cx="3479655"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a:t>
            </a:r>
            <a:r>
              <a:rPr lang="en-US" sz="1200" dirty="0" smtClean="0"/>
              <a:t>Revision TF</a:t>
            </a:r>
          </a:p>
          <a:p>
            <a:pPr algn="ctr">
              <a:lnSpc>
                <a:spcPct val="90000"/>
              </a:lnSpc>
            </a:pPr>
            <a:r>
              <a:rPr lang="en-US" sz="1200" dirty="0" smtClean="0"/>
              <a:t>(RTF)</a:t>
            </a:r>
            <a:endParaRPr lang="en-US" sz="2200" dirty="0"/>
          </a:p>
        </p:txBody>
      </p:sp>
      <p:cxnSp>
        <p:nvCxnSpPr>
          <p:cNvPr id="59394" name="Straight Connector 11"/>
          <p:cNvCxnSpPr>
            <a:cxnSpLocks noChangeShapeType="1"/>
          </p:cNvCxnSpPr>
          <p:nvPr/>
        </p:nvCxnSpPr>
        <p:spPr bwMode="auto">
          <a:xfrm>
            <a:off x="6326188" y="1295400"/>
            <a:ext cx="0" cy="4664075"/>
          </a:xfrm>
          <a:prstGeom prst="line">
            <a:avLst/>
          </a:prstGeom>
          <a:noFill/>
          <a:ln w="9525" algn="ctr">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395" name="Title 1"/>
          <p:cNvSpPr>
            <a:spLocks noGrp="1"/>
          </p:cNvSpPr>
          <p:nvPr>
            <p:ph type="title"/>
          </p:nvPr>
        </p:nvSpPr>
        <p:spPr/>
        <p:txBody>
          <a:bodyPr/>
          <a:lstStyle/>
          <a:p>
            <a:r>
              <a:rPr lang="en-US" dirty="0" smtClean="0"/>
              <a:t>Current Roadmap</a:t>
            </a:r>
          </a:p>
        </p:txBody>
      </p:sp>
      <p:sp>
        <p:nvSpPr>
          <p:cNvPr id="4" name="Slide Number Placeholder 3"/>
          <p:cNvSpPr>
            <a:spLocks noGrp="1"/>
          </p:cNvSpPr>
          <p:nvPr>
            <p:ph type="sldNum" sz="quarter" idx="4294967295"/>
          </p:nvPr>
        </p:nvSpPr>
        <p:spPr>
          <a:xfrm>
            <a:off x="6248400" y="6553200"/>
            <a:ext cx="1905000" cy="457200"/>
          </a:xfrm>
          <a:prstGeom prst="rect">
            <a:avLst/>
          </a:prstGeom>
        </p:spPr>
        <p:txBody>
          <a:bodyPr/>
          <a:lstStyle/>
          <a:p>
            <a:pPr>
              <a:defRPr/>
            </a:pPr>
            <a:fld id="{AB741BF8-7313-40CF-99F4-EF55CB009342}" type="slidenum">
              <a:rPr lang="en-US" smtClean="0"/>
              <a:pPr>
                <a:defRPr/>
              </a:pPr>
              <a:t>4</a:t>
            </a:fld>
            <a:endParaRPr lang="en-US"/>
          </a:p>
        </p:txBody>
      </p:sp>
      <p:sp>
        <p:nvSpPr>
          <p:cNvPr id="6" name="Rounded Rectangle 5"/>
          <p:cNvSpPr/>
          <p:nvPr/>
        </p:nvSpPr>
        <p:spPr>
          <a:xfrm>
            <a:off x="6837362" y="6019800"/>
            <a:ext cx="3449638"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a:t>
            </a:r>
            <a:r>
              <a:rPr lang="en-US" sz="1200" b="1" dirty="0" smtClean="0">
                <a:solidFill>
                  <a:schemeClr val="bg1"/>
                </a:solidFill>
              </a:rPr>
              <a:t>Risk/Reporting</a:t>
            </a:r>
            <a:endParaRPr lang="en-US" sz="1200" b="1" dirty="0">
              <a:solidFill>
                <a:schemeClr val="bg1"/>
              </a:solidFill>
            </a:endParaRPr>
          </a:p>
        </p:txBody>
      </p:sp>
      <p:sp>
        <p:nvSpPr>
          <p:cNvPr id="7" name="Rounded Rectangle 6"/>
          <p:cNvSpPr/>
          <p:nvPr/>
        </p:nvSpPr>
        <p:spPr>
          <a:xfrm>
            <a:off x="6686550" y="5867400"/>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a:t>
            </a:r>
            <a:r>
              <a:rPr lang="en-US" sz="1200" b="1" dirty="0" smtClean="0">
                <a:solidFill>
                  <a:schemeClr val="bg1"/>
                </a:solidFill>
              </a:rPr>
              <a:t>Risk/Reporting</a:t>
            </a:r>
            <a:endParaRPr lang="en-US" sz="1200" b="1" dirty="0">
              <a:solidFill>
                <a:schemeClr val="bg1"/>
              </a:solidFill>
            </a:endParaRPr>
          </a:p>
        </p:txBody>
      </p:sp>
      <p:sp>
        <p:nvSpPr>
          <p:cNvPr id="8" name="Rounded Rectangle 7"/>
          <p:cNvSpPr/>
          <p:nvPr/>
        </p:nvSpPr>
        <p:spPr>
          <a:xfrm>
            <a:off x="6534150" y="5715000"/>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a:t>
            </a:r>
            <a:r>
              <a:rPr lang="en-US" sz="1200" b="1" dirty="0" smtClean="0">
                <a:solidFill>
                  <a:schemeClr val="bg1"/>
                </a:solidFill>
              </a:rPr>
              <a:t>Risk/Reporting</a:t>
            </a:r>
            <a:endParaRPr lang="en-US" sz="1200" b="1" dirty="0">
              <a:solidFill>
                <a:schemeClr val="bg1"/>
              </a:solidFill>
            </a:endParaRPr>
          </a:p>
        </p:txBody>
      </p:sp>
      <p:cxnSp>
        <p:nvCxnSpPr>
          <p:cNvPr id="59401" name="Straight Connector 8"/>
          <p:cNvCxnSpPr>
            <a:cxnSpLocks noChangeShapeType="1"/>
          </p:cNvCxnSpPr>
          <p:nvPr/>
        </p:nvCxnSpPr>
        <p:spPr bwMode="auto">
          <a:xfrm>
            <a:off x="1635125" y="1295400"/>
            <a:ext cx="0" cy="4664075"/>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02" name="TextBox 4"/>
          <p:cNvSpPr txBox="1">
            <a:spLocks noChangeArrowheads="1"/>
          </p:cNvSpPr>
          <p:nvPr/>
        </p:nvSpPr>
        <p:spPr bwMode="auto">
          <a:xfrm>
            <a:off x="285750" y="898525"/>
            <a:ext cx="813043" cy="3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dirty="0" smtClean="0"/>
              <a:t>2013</a:t>
            </a:r>
            <a:endParaRPr lang="en-US" sz="2200" dirty="0"/>
          </a:p>
        </p:txBody>
      </p:sp>
      <p:sp>
        <p:nvSpPr>
          <p:cNvPr id="59403" name="TextBox 5"/>
          <p:cNvSpPr txBox="1">
            <a:spLocks noChangeArrowheads="1"/>
          </p:cNvSpPr>
          <p:nvPr/>
        </p:nvSpPr>
        <p:spPr bwMode="auto">
          <a:xfrm>
            <a:off x="3548063" y="898525"/>
            <a:ext cx="813043" cy="3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dirty="0" smtClean="0"/>
              <a:t>2014</a:t>
            </a:r>
            <a:endParaRPr lang="en-US" sz="2200" dirty="0"/>
          </a:p>
        </p:txBody>
      </p:sp>
      <p:sp>
        <p:nvSpPr>
          <p:cNvPr id="59404" name="TextBox 6"/>
          <p:cNvSpPr txBox="1">
            <a:spLocks noChangeArrowheads="1"/>
          </p:cNvSpPr>
          <p:nvPr/>
        </p:nvSpPr>
        <p:spPr bwMode="auto">
          <a:xfrm>
            <a:off x="6554788" y="898525"/>
            <a:ext cx="813043" cy="3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dirty="0" smtClean="0"/>
              <a:t>2015</a:t>
            </a:r>
            <a:endParaRPr lang="en-US" sz="2200" dirty="0"/>
          </a:p>
        </p:txBody>
      </p:sp>
      <p:sp>
        <p:nvSpPr>
          <p:cNvPr id="14" name="Rounded Rectangle 13"/>
          <p:cNvSpPr/>
          <p:nvPr/>
        </p:nvSpPr>
        <p:spPr>
          <a:xfrm>
            <a:off x="-1219200" y="1798638"/>
            <a:ext cx="15240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Foundations</a:t>
            </a:r>
            <a:endParaRPr lang="en-US" sz="1200" b="1" dirty="0">
              <a:solidFill>
                <a:schemeClr val="bg1"/>
              </a:solidFill>
            </a:endParaRPr>
          </a:p>
        </p:txBody>
      </p:sp>
      <p:sp>
        <p:nvSpPr>
          <p:cNvPr id="15" name="Rounded Rectangle 14"/>
          <p:cNvSpPr/>
          <p:nvPr/>
        </p:nvSpPr>
        <p:spPr>
          <a:xfrm>
            <a:off x="-1219200" y="2438400"/>
            <a:ext cx="28194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Business Entities</a:t>
            </a:r>
            <a:endParaRPr lang="en-US" sz="1200" b="1" dirty="0">
              <a:solidFill>
                <a:schemeClr val="bg1"/>
              </a:solidFill>
            </a:endParaRPr>
          </a:p>
        </p:txBody>
      </p:sp>
      <p:sp>
        <p:nvSpPr>
          <p:cNvPr id="16" name="Rounded Rectangle 15"/>
          <p:cNvSpPr/>
          <p:nvPr/>
        </p:nvSpPr>
        <p:spPr>
          <a:xfrm>
            <a:off x="3779133" y="3706363"/>
            <a:ext cx="3829609"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defRPr/>
            </a:pPr>
            <a:r>
              <a:rPr lang="en-US" sz="1200" b="1" dirty="0" smtClean="0">
                <a:solidFill>
                  <a:schemeClr val="bg1"/>
                </a:solidFill>
              </a:rPr>
              <a:t>    Securities Common and Equities</a:t>
            </a:r>
            <a:endParaRPr lang="en-US" sz="1200" b="1" dirty="0">
              <a:solidFill>
                <a:schemeClr val="bg1"/>
              </a:solidFill>
            </a:endParaRPr>
          </a:p>
        </p:txBody>
      </p:sp>
      <p:sp>
        <p:nvSpPr>
          <p:cNvPr id="17" name="Rounded Rectangle 16"/>
          <p:cNvSpPr/>
          <p:nvPr/>
        </p:nvSpPr>
        <p:spPr>
          <a:xfrm>
            <a:off x="2930524" y="3078163"/>
            <a:ext cx="1205031"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Indices  &amp; Indicators</a:t>
            </a:r>
            <a:endParaRPr lang="en-US" sz="1200" b="1" dirty="0">
              <a:solidFill>
                <a:schemeClr val="bg1"/>
              </a:solidFill>
            </a:endParaRPr>
          </a:p>
        </p:txBody>
      </p:sp>
      <p:sp>
        <p:nvSpPr>
          <p:cNvPr id="18" name="Rounded Rectangle 17"/>
          <p:cNvSpPr/>
          <p:nvPr/>
        </p:nvSpPr>
        <p:spPr>
          <a:xfrm>
            <a:off x="6334125" y="4359275"/>
            <a:ext cx="2962275"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Loans common</a:t>
            </a:r>
            <a:endParaRPr lang="en-US" sz="1200" b="1" dirty="0">
              <a:solidFill>
                <a:schemeClr val="bg1"/>
              </a:solidFill>
            </a:endParaRPr>
          </a:p>
        </p:txBody>
      </p:sp>
      <p:sp>
        <p:nvSpPr>
          <p:cNvPr id="19" name="Rounded Rectangle 18"/>
          <p:cNvSpPr/>
          <p:nvPr/>
        </p:nvSpPr>
        <p:spPr>
          <a:xfrm>
            <a:off x="6381750" y="5562600"/>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Other FIBO Components</a:t>
            </a:r>
            <a:endParaRPr lang="en-US" sz="1200" b="1" dirty="0">
              <a:solidFill>
                <a:schemeClr val="bg1"/>
              </a:solidFill>
            </a:endParaRPr>
          </a:p>
        </p:txBody>
      </p:sp>
      <p:sp>
        <p:nvSpPr>
          <p:cNvPr id="20" name="Chevron 19"/>
          <p:cNvSpPr/>
          <p:nvPr/>
        </p:nvSpPr>
        <p:spPr bwMode="auto">
          <a:xfrm>
            <a:off x="381000" y="1798638"/>
            <a:ext cx="1181100" cy="457200"/>
          </a:xfrm>
          <a:prstGeom prst="chevron">
            <a:avLst>
              <a:gd name="adj" fmla="val 27778"/>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a:lstStyle>
            <a:defPPr>
              <a:defRPr lang="en-US"/>
            </a:defPPr>
            <a:lvl1pPr algn="l" rtl="0" fontAlgn="base">
              <a:lnSpc>
                <a:spcPct val="90000"/>
              </a:lnSpc>
              <a:spcBef>
                <a:spcPct val="0"/>
              </a:spcBef>
              <a:spcAft>
                <a:spcPct val="0"/>
              </a:spcAft>
              <a:defRPr sz="2200" kern="1200">
                <a:solidFill>
                  <a:schemeClr val="hlink"/>
                </a:solidFill>
                <a:latin typeface="Arial" charset="0"/>
                <a:ea typeface="+mn-ea"/>
                <a:cs typeface="+mn-cs"/>
              </a:defRPr>
            </a:lvl1pPr>
            <a:lvl2pPr marL="457200" algn="l" rtl="0" fontAlgn="base">
              <a:lnSpc>
                <a:spcPct val="90000"/>
              </a:lnSpc>
              <a:spcBef>
                <a:spcPct val="0"/>
              </a:spcBef>
              <a:spcAft>
                <a:spcPct val="0"/>
              </a:spcAft>
              <a:defRPr sz="2200" kern="1200">
                <a:solidFill>
                  <a:schemeClr val="hlink"/>
                </a:solidFill>
                <a:latin typeface="Arial" charset="0"/>
                <a:ea typeface="+mn-ea"/>
                <a:cs typeface="+mn-cs"/>
              </a:defRPr>
            </a:lvl2pPr>
            <a:lvl3pPr marL="914400" algn="l" rtl="0" fontAlgn="base">
              <a:lnSpc>
                <a:spcPct val="90000"/>
              </a:lnSpc>
              <a:spcBef>
                <a:spcPct val="0"/>
              </a:spcBef>
              <a:spcAft>
                <a:spcPct val="0"/>
              </a:spcAft>
              <a:defRPr sz="2200" kern="1200">
                <a:solidFill>
                  <a:schemeClr val="hlink"/>
                </a:solidFill>
                <a:latin typeface="Arial" charset="0"/>
                <a:ea typeface="+mn-ea"/>
                <a:cs typeface="+mn-cs"/>
              </a:defRPr>
            </a:lvl3pPr>
            <a:lvl4pPr marL="1371600" algn="l" rtl="0" fontAlgn="base">
              <a:lnSpc>
                <a:spcPct val="90000"/>
              </a:lnSpc>
              <a:spcBef>
                <a:spcPct val="0"/>
              </a:spcBef>
              <a:spcAft>
                <a:spcPct val="0"/>
              </a:spcAft>
              <a:defRPr sz="2200" kern="1200">
                <a:solidFill>
                  <a:schemeClr val="hlink"/>
                </a:solidFill>
                <a:latin typeface="Arial" charset="0"/>
                <a:ea typeface="+mn-ea"/>
                <a:cs typeface="+mn-cs"/>
              </a:defRPr>
            </a:lvl4pPr>
            <a:lvl5pPr marL="1828800" algn="l" rtl="0" fontAlgn="base">
              <a:lnSpc>
                <a:spcPct val="90000"/>
              </a:lnSpc>
              <a:spcBef>
                <a:spcPct val="0"/>
              </a:spcBef>
              <a:spcAft>
                <a:spcPct val="0"/>
              </a:spcAft>
              <a:defRPr sz="2200" kern="1200">
                <a:solidFill>
                  <a:schemeClr val="hlink"/>
                </a:solidFill>
                <a:latin typeface="Arial" charset="0"/>
                <a:ea typeface="+mn-ea"/>
                <a:cs typeface="+mn-cs"/>
              </a:defRPr>
            </a:lvl5pPr>
            <a:lvl6pPr marL="2286000" algn="l" defTabSz="914400" rtl="0" eaLnBrk="1" latinLnBrk="0" hangingPunct="1">
              <a:defRPr sz="2200" kern="1200">
                <a:solidFill>
                  <a:schemeClr val="hlink"/>
                </a:solidFill>
                <a:latin typeface="Arial" charset="0"/>
                <a:ea typeface="+mn-ea"/>
                <a:cs typeface="+mn-cs"/>
              </a:defRPr>
            </a:lvl6pPr>
            <a:lvl7pPr marL="2743200" algn="l" defTabSz="914400" rtl="0" eaLnBrk="1" latinLnBrk="0" hangingPunct="1">
              <a:defRPr sz="2200" kern="1200">
                <a:solidFill>
                  <a:schemeClr val="hlink"/>
                </a:solidFill>
                <a:latin typeface="Arial" charset="0"/>
                <a:ea typeface="+mn-ea"/>
                <a:cs typeface="+mn-cs"/>
              </a:defRPr>
            </a:lvl7pPr>
            <a:lvl8pPr marL="3200400" algn="l" defTabSz="914400" rtl="0" eaLnBrk="1" latinLnBrk="0" hangingPunct="1">
              <a:defRPr sz="2200" kern="1200">
                <a:solidFill>
                  <a:schemeClr val="hlink"/>
                </a:solidFill>
                <a:latin typeface="Arial" charset="0"/>
                <a:ea typeface="+mn-ea"/>
                <a:cs typeface="+mn-cs"/>
              </a:defRPr>
            </a:lvl8pPr>
            <a:lvl9pPr marL="3657600" algn="l" defTabSz="914400" rtl="0" eaLnBrk="1" latinLnBrk="0" hangingPunct="1">
              <a:defRPr sz="2200" kern="1200">
                <a:solidFill>
                  <a:schemeClr val="hlink"/>
                </a:solidFill>
                <a:latin typeface="Arial" charset="0"/>
                <a:ea typeface="+mn-ea"/>
                <a:cs typeface="+mn-cs"/>
              </a:defRPr>
            </a:lvl9pPr>
          </a:lstStyle>
          <a:p>
            <a:pPr algn="ctr">
              <a:defRPr/>
            </a:pPr>
            <a:r>
              <a:rPr lang="en-US" sz="1200" dirty="0" smtClean="0">
                <a:solidFill>
                  <a:srgbClr val="002060"/>
                </a:solidFill>
              </a:rPr>
              <a:t>Public review</a:t>
            </a:r>
            <a:endParaRPr lang="en-US" dirty="0">
              <a:solidFill>
                <a:srgbClr val="002060"/>
              </a:solidFill>
            </a:endParaRPr>
          </a:p>
        </p:txBody>
      </p:sp>
      <p:cxnSp>
        <p:nvCxnSpPr>
          <p:cNvPr id="59412" name="Straight Connector 20"/>
          <p:cNvCxnSpPr>
            <a:cxnSpLocks noChangeShapeType="1"/>
          </p:cNvCxnSpPr>
          <p:nvPr/>
        </p:nvCxnSpPr>
        <p:spPr bwMode="auto">
          <a:xfrm flipH="1">
            <a:off x="3949700"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3" name="Straight Connector 21"/>
          <p:cNvCxnSpPr>
            <a:cxnSpLocks noChangeShapeType="1"/>
          </p:cNvCxnSpPr>
          <p:nvPr/>
        </p:nvCxnSpPr>
        <p:spPr bwMode="auto">
          <a:xfrm flipH="1">
            <a:off x="5092700"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4" name="Straight Connector 22"/>
          <p:cNvCxnSpPr>
            <a:cxnSpLocks noChangeShapeType="1"/>
          </p:cNvCxnSpPr>
          <p:nvPr/>
        </p:nvCxnSpPr>
        <p:spPr bwMode="auto">
          <a:xfrm flipH="1">
            <a:off x="2851150"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15" name="Chevron 23"/>
          <p:cNvSpPr>
            <a:spLocks noChangeArrowheads="1"/>
          </p:cNvSpPr>
          <p:nvPr/>
        </p:nvSpPr>
        <p:spPr bwMode="auto">
          <a:xfrm>
            <a:off x="1752600" y="2438400"/>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dirty="0" smtClean="0">
                <a:solidFill>
                  <a:srgbClr val="002060"/>
                </a:solidFill>
              </a:rPr>
              <a:t>Public review</a:t>
            </a:r>
            <a:endParaRPr lang="en-US" sz="2200" dirty="0">
              <a:solidFill>
                <a:srgbClr val="002060"/>
              </a:solidFill>
            </a:endParaRPr>
          </a:p>
        </p:txBody>
      </p:sp>
      <p:sp>
        <p:nvSpPr>
          <p:cNvPr id="59416" name="Chevron 24"/>
          <p:cNvSpPr>
            <a:spLocks noChangeArrowheads="1"/>
          </p:cNvSpPr>
          <p:nvPr/>
        </p:nvSpPr>
        <p:spPr bwMode="auto">
          <a:xfrm>
            <a:off x="4191000" y="3078163"/>
            <a:ext cx="1033818"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dirty="0" smtClean="0">
                <a:solidFill>
                  <a:srgbClr val="002060"/>
                </a:solidFill>
              </a:rPr>
              <a:t>Public review</a:t>
            </a:r>
            <a:endParaRPr lang="en-US" sz="2200" dirty="0">
              <a:solidFill>
                <a:srgbClr val="002060"/>
              </a:solidFill>
            </a:endParaRPr>
          </a:p>
        </p:txBody>
      </p:sp>
      <p:sp>
        <p:nvSpPr>
          <p:cNvPr id="59419" name="Chevron 27"/>
          <p:cNvSpPr>
            <a:spLocks noChangeArrowheads="1"/>
          </p:cNvSpPr>
          <p:nvPr/>
        </p:nvSpPr>
        <p:spPr bwMode="auto">
          <a:xfrm>
            <a:off x="1752600" y="1798638"/>
            <a:ext cx="33528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a:t>
            </a:r>
            <a:r>
              <a:rPr lang="en-US" sz="1200" dirty="0" smtClean="0"/>
              <a:t>finalization TF</a:t>
            </a:r>
          </a:p>
          <a:p>
            <a:pPr algn="ctr">
              <a:lnSpc>
                <a:spcPct val="90000"/>
              </a:lnSpc>
            </a:pPr>
            <a:r>
              <a:rPr lang="en-US" sz="1200" dirty="0" smtClean="0"/>
              <a:t>(FTF)</a:t>
            </a:r>
            <a:endParaRPr lang="en-US" sz="2200" dirty="0"/>
          </a:p>
        </p:txBody>
      </p:sp>
      <p:sp>
        <p:nvSpPr>
          <p:cNvPr id="59420" name="Chevron 28"/>
          <p:cNvSpPr>
            <a:spLocks noChangeArrowheads="1"/>
          </p:cNvSpPr>
          <p:nvPr/>
        </p:nvSpPr>
        <p:spPr bwMode="auto">
          <a:xfrm>
            <a:off x="2895599" y="2438400"/>
            <a:ext cx="3415543"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a:t>
            </a:r>
            <a:r>
              <a:rPr lang="en-US" sz="1200" dirty="0" smtClean="0"/>
              <a:t>finalization TF</a:t>
            </a:r>
          </a:p>
          <a:p>
            <a:pPr algn="ctr">
              <a:lnSpc>
                <a:spcPct val="90000"/>
              </a:lnSpc>
            </a:pPr>
            <a:r>
              <a:rPr lang="en-US" sz="1200" dirty="0" smtClean="0"/>
              <a:t>(FTF)</a:t>
            </a:r>
            <a:endParaRPr lang="en-US" sz="2200" dirty="0"/>
          </a:p>
        </p:txBody>
      </p:sp>
      <p:sp>
        <p:nvSpPr>
          <p:cNvPr id="59421" name="Chevron 29"/>
          <p:cNvSpPr>
            <a:spLocks noChangeArrowheads="1"/>
          </p:cNvSpPr>
          <p:nvPr/>
        </p:nvSpPr>
        <p:spPr bwMode="auto">
          <a:xfrm>
            <a:off x="5159375" y="3078163"/>
            <a:ext cx="2462213"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finalization</a:t>
            </a:r>
            <a:endParaRPr lang="en-US" sz="2200" dirty="0"/>
          </a:p>
        </p:txBody>
      </p:sp>
      <p:sp>
        <p:nvSpPr>
          <p:cNvPr id="59422" name="Chevron 30"/>
          <p:cNvSpPr>
            <a:spLocks noChangeArrowheads="1"/>
          </p:cNvSpPr>
          <p:nvPr/>
        </p:nvSpPr>
        <p:spPr bwMode="auto">
          <a:xfrm>
            <a:off x="8839200" y="3733800"/>
            <a:ext cx="2197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finalization</a:t>
            </a:r>
            <a:endParaRPr lang="en-US" sz="2200" dirty="0"/>
          </a:p>
        </p:txBody>
      </p:sp>
      <p:sp>
        <p:nvSpPr>
          <p:cNvPr id="59423" name="Chevron 31"/>
          <p:cNvSpPr>
            <a:spLocks noChangeArrowheads="1"/>
          </p:cNvSpPr>
          <p:nvPr/>
        </p:nvSpPr>
        <p:spPr bwMode="auto">
          <a:xfrm>
            <a:off x="9372600" y="4387451"/>
            <a:ext cx="1971675"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finalization</a:t>
            </a:r>
            <a:endParaRPr lang="en-US" sz="2200" dirty="0"/>
          </a:p>
        </p:txBody>
      </p:sp>
      <p:sp>
        <p:nvSpPr>
          <p:cNvPr id="33" name="Rounded Rectangle 32"/>
          <p:cNvSpPr/>
          <p:nvPr/>
        </p:nvSpPr>
        <p:spPr>
          <a:xfrm>
            <a:off x="6354763" y="1905000"/>
            <a:ext cx="655637" cy="228599"/>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tx1"/>
                </a:solidFill>
              </a:rPr>
              <a:t>Final</a:t>
            </a:r>
          </a:p>
        </p:txBody>
      </p:sp>
      <p:sp>
        <p:nvSpPr>
          <p:cNvPr id="34" name="Rounded Rectangle 33"/>
          <p:cNvSpPr/>
          <p:nvPr/>
        </p:nvSpPr>
        <p:spPr>
          <a:xfrm>
            <a:off x="6354763" y="2552700"/>
            <a:ext cx="655637" cy="228600"/>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tx1"/>
                </a:solidFill>
              </a:rPr>
              <a:t>Final</a:t>
            </a:r>
          </a:p>
        </p:txBody>
      </p:sp>
      <p:sp>
        <p:nvSpPr>
          <p:cNvPr id="35" name="Rounded Rectangle 34"/>
          <p:cNvSpPr/>
          <p:nvPr/>
        </p:nvSpPr>
        <p:spPr>
          <a:xfrm>
            <a:off x="7696200" y="3200400"/>
            <a:ext cx="655637" cy="228600"/>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tx1"/>
                </a:solidFill>
              </a:rPr>
              <a:t>Final</a:t>
            </a:r>
          </a:p>
        </p:txBody>
      </p:sp>
      <p:sp>
        <p:nvSpPr>
          <p:cNvPr id="36" name="Rounded Rectangle 35"/>
          <p:cNvSpPr/>
          <p:nvPr/>
        </p:nvSpPr>
        <p:spPr>
          <a:xfrm>
            <a:off x="10698163" y="3840956"/>
            <a:ext cx="655637" cy="242887"/>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tx1"/>
                </a:solidFill>
              </a:rPr>
              <a:t>Final</a:t>
            </a:r>
          </a:p>
        </p:txBody>
      </p:sp>
      <p:sp>
        <p:nvSpPr>
          <p:cNvPr id="59429" name="TextBox 11"/>
          <p:cNvSpPr txBox="1">
            <a:spLocks noChangeArrowheads="1"/>
          </p:cNvSpPr>
          <p:nvPr/>
        </p:nvSpPr>
        <p:spPr bwMode="auto">
          <a:xfrm>
            <a:off x="2074863"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Q1</a:t>
            </a:r>
            <a:endParaRPr lang="en-US" sz="2200" b="1"/>
          </a:p>
        </p:txBody>
      </p:sp>
      <p:sp>
        <p:nvSpPr>
          <p:cNvPr id="59430" name="TextBox 42"/>
          <p:cNvSpPr txBox="1">
            <a:spLocks noChangeArrowheads="1"/>
          </p:cNvSpPr>
          <p:nvPr/>
        </p:nvSpPr>
        <p:spPr bwMode="auto">
          <a:xfrm>
            <a:off x="3171825"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Q2</a:t>
            </a:r>
            <a:endParaRPr lang="en-US" sz="2200" b="1"/>
          </a:p>
        </p:txBody>
      </p:sp>
      <p:sp>
        <p:nvSpPr>
          <p:cNvPr id="59431" name="TextBox 43"/>
          <p:cNvSpPr txBox="1">
            <a:spLocks noChangeArrowheads="1"/>
          </p:cNvSpPr>
          <p:nvPr/>
        </p:nvSpPr>
        <p:spPr bwMode="auto">
          <a:xfrm>
            <a:off x="4318000"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Q3</a:t>
            </a:r>
            <a:endParaRPr lang="en-US" sz="2200" b="1"/>
          </a:p>
        </p:txBody>
      </p:sp>
      <p:sp>
        <p:nvSpPr>
          <p:cNvPr id="59432" name="TextBox 44"/>
          <p:cNvSpPr txBox="1">
            <a:spLocks noChangeArrowheads="1"/>
          </p:cNvSpPr>
          <p:nvPr/>
        </p:nvSpPr>
        <p:spPr bwMode="auto">
          <a:xfrm>
            <a:off x="5507038"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dirty="0"/>
              <a:t>Q4</a:t>
            </a:r>
            <a:endParaRPr lang="en-US" sz="2200" b="1" dirty="0"/>
          </a:p>
        </p:txBody>
      </p:sp>
      <p:sp>
        <p:nvSpPr>
          <p:cNvPr id="41" name="Chevron 27"/>
          <p:cNvSpPr>
            <a:spLocks noChangeArrowheads="1"/>
          </p:cNvSpPr>
          <p:nvPr/>
        </p:nvSpPr>
        <p:spPr bwMode="auto">
          <a:xfrm>
            <a:off x="5159375" y="1798638"/>
            <a:ext cx="1166813"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smtClean="0"/>
              <a:t>FTF2</a:t>
            </a:r>
            <a:endParaRPr lang="en-US" sz="2200" dirty="0"/>
          </a:p>
        </p:txBody>
      </p:sp>
      <p:sp>
        <p:nvSpPr>
          <p:cNvPr id="42" name="TextBox 44"/>
          <p:cNvSpPr txBox="1">
            <a:spLocks noChangeArrowheads="1"/>
          </p:cNvSpPr>
          <p:nvPr/>
        </p:nvSpPr>
        <p:spPr bwMode="auto">
          <a:xfrm>
            <a:off x="887413" y="1371600"/>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dirty="0"/>
              <a:t>Q4</a:t>
            </a:r>
            <a:endParaRPr lang="en-US" sz="2200" b="1" dirty="0"/>
          </a:p>
        </p:txBody>
      </p:sp>
      <p:cxnSp>
        <p:nvCxnSpPr>
          <p:cNvPr id="43" name="Straight Connector 21"/>
          <p:cNvCxnSpPr>
            <a:cxnSpLocks noChangeShapeType="1"/>
          </p:cNvCxnSpPr>
          <p:nvPr/>
        </p:nvCxnSpPr>
        <p:spPr bwMode="auto">
          <a:xfrm flipH="1">
            <a:off x="381000" y="1403350"/>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xtBox 2"/>
          <p:cNvSpPr txBox="1"/>
          <p:nvPr/>
        </p:nvSpPr>
        <p:spPr>
          <a:xfrm>
            <a:off x="1668956" y="3962400"/>
            <a:ext cx="1482725" cy="1200329"/>
          </a:xfrm>
          <a:prstGeom prst="rect">
            <a:avLst/>
          </a:prstGeom>
          <a:noFill/>
        </p:spPr>
        <p:txBody>
          <a:bodyPr wrap="square" rtlCol="0">
            <a:spAutoFit/>
          </a:bodyPr>
          <a:lstStyle/>
          <a:p>
            <a:r>
              <a:rPr lang="en-US" sz="2400" b="1" dirty="0" smtClean="0"/>
              <a:t>FIBO Content Teams</a:t>
            </a:r>
            <a:endParaRPr lang="en-US" sz="2400" b="1" dirty="0"/>
          </a:p>
        </p:txBody>
      </p:sp>
      <p:sp>
        <p:nvSpPr>
          <p:cNvPr id="9" name="TextBox 8"/>
          <p:cNvSpPr txBox="1"/>
          <p:nvPr/>
        </p:nvSpPr>
        <p:spPr>
          <a:xfrm>
            <a:off x="2972503" y="3160990"/>
            <a:ext cx="806631" cy="3154710"/>
          </a:xfrm>
          <a:prstGeom prst="rect">
            <a:avLst/>
          </a:prstGeom>
          <a:noFill/>
        </p:spPr>
        <p:txBody>
          <a:bodyPr wrap="none" rtlCol="0">
            <a:spAutoFit/>
          </a:bodyPr>
          <a:lstStyle/>
          <a:p>
            <a:r>
              <a:rPr lang="en-US" sz="19900" dirty="0" smtClean="0">
                <a:latin typeface="Arabic Typesetting" panose="03020402040406030203" pitchFamily="66" charset="-78"/>
                <a:cs typeface="Arabic Typesetting" panose="03020402040406030203" pitchFamily="66" charset="-78"/>
              </a:rPr>
              <a:t>{</a:t>
            </a:r>
            <a:endParaRPr lang="en-US" sz="2800" dirty="0">
              <a:latin typeface="Arabic Typesetting" panose="03020402040406030203" pitchFamily="66" charset="-78"/>
              <a:cs typeface="Arabic Typesetting" panose="03020402040406030203" pitchFamily="66" charset="-78"/>
            </a:endParaRPr>
          </a:p>
        </p:txBody>
      </p:sp>
      <p:cxnSp>
        <p:nvCxnSpPr>
          <p:cNvPr id="47" name="Straight Connector 20"/>
          <p:cNvCxnSpPr>
            <a:cxnSpLocks noChangeShapeType="1"/>
          </p:cNvCxnSpPr>
          <p:nvPr/>
        </p:nvCxnSpPr>
        <p:spPr bwMode="auto">
          <a:xfrm flipH="1">
            <a:off x="8763000" y="1371600"/>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Straight Connector 22"/>
          <p:cNvCxnSpPr>
            <a:cxnSpLocks noChangeShapeType="1"/>
          </p:cNvCxnSpPr>
          <p:nvPr/>
        </p:nvCxnSpPr>
        <p:spPr bwMode="auto">
          <a:xfrm flipH="1">
            <a:off x="7664450" y="1371600"/>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TextBox 11"/>
          <p:cNvSpPr txBox="1">
            <a:spLocks noChangeArrowheads="1"/>
          </p:cNvSpPr>
          <p:nvPr/>
        </p:nvSpPr>
        <p:spPr bwMode="auto">
          <a:xfrm>
            <a:off x="6888163" y="1371600"/>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Q1</a:t>
            </a:r>
            <a:endParaRPr lang="en-US" sz="2200" b="1"/>
          </a:p>
        </p:txBody>
      </p:sp>
      <p:sp>
        <p:nvSpPr>
          <p:cNvPr id="50" name="TextBox 42"/>
          <p:cNvSpPr txBox="1">
            <a:spLocks noChangeArrowheads="1"/>
          </p:cNvSpPr>
          <p:nvPr/>
        </p:nvSpPr>
        <p:spPr bwMode="auto">
          <a:xfrm>
            <a:off x="7985125" y="1371600"/>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Q2</a:t>
            </a:r>
            <a:endParaRPr lang="en-US" sz="2200" b="1"/>
          </a:p>
        </p:txBody>
      </p:sp>
      <p:sp>
        <p:nvSpPr>
          <p:cNvPr id="53" name="Chevron 31"/>
          <p:cNvSpPr>
            <a:spLocks noChangeArrowheads="1"/>
          </p:cNvSpPr>
          <p:nvPr/>
        </p:nvSpPr>
        <p:spPr bwMode="auto">
          <a:xfrm>
            <a:off x="9458325" y="4953000"/>
            <a:ext cx="1971675"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a:t>OMG finalization</a:t>
            </a:r>
            <a:endParaRPr lang="en-US" sz="2200" dirty="0"/>
          </a:p>
        </p:txBody>
      </p:sp>
      <p:sp>
        <p:nvSpPr>
          <p:cNvPr id="51" name="Rounded Rectangle 50"/>
          <p:cNvSpPr/>
          <p:nvPr/>
        </p:nvSpPr>
        <p:spPr>
          <a:xfrm>
            <a:off x="6362700" y="4953000"/>
            <a:ext cx="29337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Derivatives</a:t>
            </a:r>
            <a:endParaRPr lang="en-US" sz="1200" b="1" dirty="0">
              <a:solidFill>
                <a:schemeClr val="bg1"/>
              </a:solidFill>
            </a:endParaRPr>
          </a:p>
        </p:txBody>
      </p:sp>
      <p:sp>
        <p:nvSpPr>
          <p:cNvPr id="56" name="Rounded Rectangle 55"/>
          <p:cNvSpPr/>
          <p:nvPr/>
        </p:nvSpPr>
        <p:spPr>
          <a:xfrm>
            <a:off x="5105400" y="1981200"/>
            <a:ext cx="655637" cy="228599"/>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tx1"/>
                </a:solidFill>
              </a:rPr>
              <a:t>Beta2</a:t>
            </a:r>
            <a:endParaRPr lang="en-US" sz="1200" b="1" dirty="0">
              <a:solidFill>
                <a:schemeClr val="tx1"/>
              </a:solidFill>
            </a:endParaRPr>
          </a:p>
        </p:txBody>
      </p:sp>
      <p:sp>
        <p:nvSpPr>
          <p:cNvPr id="57" name="Rounded Rectangle 56"/>
          <p:cNvSpPr/>
          <p:nvPr/>
        </p:nvSpPr>
        <p:spPr>
          <a:xfrm>
            <a:off x="6350145" y="3820663"/>
            <a:ext cx="655637" cy="228600"/>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tx1"/>
                </a:solidFill>
              </a:rPr>
              <a:t>RFP</a:t>
            </a:r>
            <a:endParaRPr lang="en-US" sz="1200" b="1" dirty="0">
              <a:solidFill>
                <a:schemeClr val="tx1"/>
              </a:solidFill>
            </a:endParaRPr>
          </a:p>
        </p:txBody>
      </p:sp>
      <p:sp>
        <p:nvSpPr>
          <p:cNvPr id="58" name="Rounded Rectangle 57"/>
          <p:cNvSpPr/>
          <p:nvPr/>
        </p:nvSpPr>
        <p:spPr>
          <a:xfrm>
            <a:off x="3962400" y="152400"/>
            <a:ext cx="655637" cy="228599"/>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tx1"/>
                </a:solidFill>
              </a:rPr>
              <a:t>Beta2</a:t>
            </a:r>
            <a:endParaRPr lang="en-US" sz="1200" b="1" dirty="0">
              <a:solidFill>
                <a:schemeClr val="tx1"/>
              </a:solidFill>
            </a:endParaRPr>
          </a:p>
        </p:txBody>
      </p:sp>
      <p:sp>
        <p:nvSpPr>
          <p:cNvPr id="2" name="TextBox 1"/>
          <p:cNvSpPr txBox="1"/>
          <p:nvPr/>
        </p:nvSpPr>
        <p:spPr>
          <a:xfrm>
            <a:off x="4724400" y="152400"/>
            <a:ext cx="1143000" cy="276999"/>
          </a:xfrm>
          <a:prstGeom prst="rect">
            <a:avLst/>
          </a:prstGeom>
          <a:noFill/>
        </p:spPr>
        <p:txBody>
          <a:bodyPr wrap="square" rtlCol="0">
            <a:spAutoFit/>
          </a:bodyPr>
          <a:lstStyle/>
          <a:p>
            <a:r>
              <a:rPr lang="en-US" sz="1200" dirty="0" smtClean="0"/>
              <a:t>Milestone</a:t>
            </a:r>
            <a:endParaRPr lang="en-US" dirty="0"/>
          </a:p>
        </p:txBody>
      </p:sp>
      <p:sp>
        <p:nvSpPr>
          <p:cNvPr id="59" name="Rounded Rectangle 58"/>
          <p:cNvSpPr/>
          <p:nvPr/>
        </p:nvSpPr>
        <p:spPr>
          <a:xfrm>
            <a:off x="3948385" y="429399"/>
            <a:ext cx="683665" cy="244475"/>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bg1"/>
                </a:solidFill>
              </a:rPr>
              <a:t>Spec</a:t>
            </a:r>
            <a:endParaRPr lang="en-US" sz="1200" b="1" dirty="0">
              <a:solidFill>
                <a:schemeClr val="bg1"/>
              </a:solidFill>
            </a:endParaRPr>
          </a:p>
        </p:txBody>
      </p:sp>
      <p:sp>
        <p:nvSpPr>
          <p:cNvPr id="60" name="TextBox 59"/>
          <p:cNvSpPr txBox="1"/>
          <p:nvPr/>
        </p:nvSpPr>
        <p:spPr>
          <a:xfrm>
            <a:off x="4724400" y="408801"/>
            <a:ext cx="1143000" cy="276999"/>
          </a:xfrm>
          <a:prstGeom prst="rect">
            <a:avLst/>
          </a:prstGeom>
          <a:noFill/>
        </p:spPr>
        <p:txBody>
          <a:bodyPr wrap="square" rtlCol="0">
            <a:spAutoFit/>
          </a:bodyPr>
          <a:lstStyle/>
          <a:p>
            <a:r>
              <a:rPr lang="en-US" sz="1200" dirty="0" smtClean="0"/>
              <a:t>Activity</a:t>
            </a:r>
            <a:endParaRPr lang="en-US" dirty="0"/>
          </a:p>
        </p:txBody>
      </p:sp>
      <p:sp>
        <p:nvSpPr>
          <p:cNvPr id="61" name="Chevron 27"/>
          <p:cNvSpPr>
            <a:spLocks noChangeArrowheads="1"/>
          </p:cNvSpPr>
          <p:nvPr/>
        </p:nvSpPr>
        <p:spPr bwMode="auto">
          <a:xfrm>
            <a:off x="5711031" y="180201"/>
            <a:ext cx="1166813"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dirty="0" smtClean="0"/>
              <a:t>FTF2</a:t>
            </a:r>
            <a:endParaRPr lang="en-US" sz="2200" dirty="0"/>
          </a:p>
        </p:txBody>
      </p:sp>
      <p:sp>
        <p:nvSpPr>
          <p:cNvPr id="62" name="TextBox 61"/>
          <p:cNvSpPr txBox="1"/>
          <p:nvPr/>
        </p:nvSpPr>
        <p:spPr>
          <a:xfrm>
            <a:off x="6934199" y="228600"/>
            <a:ext cx="1627981" cy="276999"/>
          </a:xfrm>
          <a:prstGeom prst="rect">
            <a:avLst/>
          </a:prstGeom>
          <a:noFill/>
        </p:spPr>
        <p:txBody>
          <a:bodyPr wrap="square" rtlCol="0">
            <a:spAutoFit/>
          </a:bodyPr>
          <a:lstStyle/>
          <a:p>
            <a:r>
              <a:rPr lang="en-US" sz="1200" dirty="0" smtClean="0"/>
              <a:t>OMG Task Force</a:t>
            </a:r>
            <a:endParaRPr lang="en-US" dirty="0"/>
          </a:p>
        </p:txBody>
      </p:sp>
      <p:sp>
        <p:nvSpPr>
          <p:cNvPr id="63" name="Rounded Rectangle 62"/>
          <p:cNvSpPr/>
          <p:nvPr/>
        </p:nvSpPr>
        <p:spPr>
          <a:xfrm>
            <a:off x="7696200" y="3809999"/>
            <a:ext cx="1143000" cy="273843"/>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tx1"/>
                </a:solidFill>
              </a:rPr>
              <a:t>Submission</a:t>
            </a:r>
            <a:endParaRPr lang="en-US" sz="1200" b="1" dirty="0">
              <a:solidFill>
                <a:schemeClr val="tx1"/>
              </a:solidFill>
            </a:endParaRPr>
          </a:p>
        </p:txBody>
      </p:sp>
      <p:sp>
        <p:nvSpPr>
          <p:cNvPr id="64" name="Rounded Rectangle 63"/>
          <p:cNvSpPr/>
          <p:nvPr/>
        </p:nvSpPr>
        <p:spPr>
          <a:xfrm>
            <a:off x="1676400" y="1981200"/>
            <a:ext cx="655637" cy="228599"/>
          </a:xfrm>
          <a:prstGeom prst="roundRect">
            <a:avLst/>
          </a:prstGeom>
          <a:solidFill>
            <a:srgbClr val="FFC000"/>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smtClean="0">
                <a:solidFill>
                  <a:schemeClr val="tx1"/>
                </a:solidFill>
              </a:rPr>
              <a:t>Beta1</a:t>
            </a:r>
            <a:endParaRPr lang="en-US" sz="1200" b="1" dirty="0">
              <a:solidFill>
                <a:schemeClr val="tx1"/>
              </a:solidFill>
            </a:endParaRPr>
          </a:p>
        </p:txBody>
      </p:sp>
    </p:spTree>
    <p:extLst>
      <p:ext uri="{BB962C8B-B14F-4D97-AF65-F5344CB8AC3E}">
        <p14:creationId xmlns:p14="http://schemas.microsoft.com/office/powerpoint/2010/main" val="28633663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a:t>
            </a:r>
            <a:r>
              <a:rPr lang="en-US" baseline="0" dirty="0" smtClean="0"/>
              <a:t> Content and Status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40</a:t>
            </a:fld>
            <a:endParaRPr lang="en-US" dirty="0"/>
          </a:p>
        </p:txBody>
      </p:sp>
    </p:spTree>
    <p:extLst>
      <p:ext uri="{BB962C8B-B14F-4D97-AF65-F5344CB8AC3E}">
        <p14:creationId xmlns:p14="http://schemas.microsoft.com/office/powerpoint/2010/main" val="17575232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961" y="-35859"/>
            <a:ext cx="8229600" cy="1143000"/>
          </a:xfrm>
        </p:spPr>
        <p:txBody>
          <a:bodyPr>
            <a:normAutofit/>
          </a:bodyPr>
          <a:lstStyle/>
          <a:p>
            <a:r>
              <a:rPr lang="en-US" sz="3200" dirty="0" smtClean="0"/>
              <a:t>Key to Colors</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1464477426"/>
              </p:ext>
            </p:extLst>
          </p:nvPr>
        </p:nvGraphicFramePr>
        <p:xfrm>
          <a:off x="152401" y="1092200"/>
          <a:ext cx="8686800" cy="4917440"/>
        </p:xfrm>
        <a:graphic>
          <a:graphicData uri="http://schemas.openxmlformats.org/drawingml/2006/table">
            <a:tbl>
              <a:tblPr firstRow="1">
                <a:tableStyleId>{ED083AE6-46FA-4A59-8FB0-9F97EB10719F}</a:tableStyleId>
              </a:tblPr>
              <a:tblGrid>
                <a:gridCol w="533399"/>
                <a:gridCol w="3200400"/>
                <a:gridCol w="381000"/>
                <a:gridCol w="2438400"/>
                <a:gridCol w="533400"/>
                <a:gridCol w="533400"/>
                <a:gridCol w="457200"/>
                <a:gridCol w="609601"/>
              </a:tblGrid>
              <a:tr h="228600">
                <a:tc gridSpan="8">
                  <a:txBody>
                    <a:bodyPr/>
                    <a:lstStyle/>
                    <a:p>
                      <a:pPr algn="ctr"/>
                      <a:endParaRPr lang="en-US" sz="1200" dirty="0">
                        <a:solidFill>
                          <a:schemeClr val="bg1"/>
                        </a:solidFill>
                      </a:endParaRPr>
                    </a:p>
                  </a:txBody>
                  <a:tcPr/>
                </a:tc>
                <a:tc hMerge="1">
                  <a:txBody>
                    <a:bodyPr/>
                    <a:lstStyle/>
                    <a:p>
                      <a:endParaRPr lang="en-US" sz="1200" dirty="0"/>
                    </a:p>
                  </a:txBody>
                  <a:tcPr/>
                </a:tc>
                <a:tc hMerge="1">
                  <a:txBody>
                    <a:bodyPr/>
                    <a:lstStyle/>
                    <a:p>
                      <a:endParaRPr lang="en-US"/>
                    </a:p>
                  </a:txBody>
                  <a:tcPr/>
                </a:tc>
                <a:tc hMerge="1">
                  <a:txBody>
                    <a:bodyPr/>
                    <a:lstStyle/>
                    <a:p>
                      <a:endParaRPr lang="en-US" sz="1200" dirty="0"/>
                    </a:p>
                  </a:txBody>
                  <a:tcPr/>
                </a:tc>
                <a:tc hMerge="1">
                  <a:txBody>
                    <a:bodyPr/>
                    <a:lstStyle/>
                    <a:p>
                      <a:endParaRPr lang="en-US"/>
                    </a:p>
                  </a:txBody>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r>
              <a:tr h="462280">
                <a:tc rowSpan="9">
                  <a:txBody>
                    <a:bodyPr/>
                    <a:lstStyle/>
                    <a:p>
                      <a:endParaRPr lang="en-US" sz="1000" dirty="0"/>
                    </a:p>
                  </a:txBody>
                  <a:tcPr vert="vert"/>
                </a:tc>
                <a:tc>
                  <a:txBody>
                    <a:bodyPr/>
                    <a:lstStyle/>
                    <a:p>
                      <a:pPr algn="ctr"/>
                      <a:r>
                        <a:rPr lang="en-US" sz="1200" dirty="0" smtClean="0"/>
                        <a:t>Planned Phase Colors</a:t>
                      </a:r>
                      <a:endParaRPr lang="en-US" sz="1200" b="1" dirty="0"/>
                    </a:p>
                  </a:txBody>
                  <a:tcPr>
                    <a:solidFill>
                      <a:schemeClr val="bg1">
                        <a:lumMod val="85000"/>
                      </a:schemeClr>
                    </a:solidFill>
                  </a:tcPr>
                </a:tc>
                <a:tc>
                  <a:txBody>
                    <a:bodyPr/>
                    <a:lstStyle/>
                    <a:p>
                      <a:pPr algn="ctr"/>
                      <a:endParaRPr lang="en-US" sz="1200" b="1"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sz="1200" dirty="0" smtClean="0"/>
                        <a:t>Status Colors</a:t>
                      </a:r>
                      <a:endParaRPr lang="en-US" sz="1200" b="1" dirty="0"/>
                    </a:p>
                  </a:txBody>
                  <a:tcPr>
                    <a:lnL w="12700" cap="flat" cmpd="sng" algn="ctr">
                      <a:solidFill>
                        <a:schemeClr val="tx1"/>
                      </a:solidFill>
                      <a:prstDash val="solid"/>
                      <a:round/>
                      <a:headEnd type="none" w="med" len="med"/>
                      <a:tailEnd type="none" w="med" len="med"/>
                    </a:lnL>
                    <a:solidFill>
                      <a:schemeClr val="bg1">
                        <a:lumMod val="85000"/>
                      </a:schemeClr>
                    </a:solidFill>
                  </a:tcPr>
                </a:tc>
                <a:tc>
                  <a:txBody>
                    <a:bodyPr/>
                    <a:lstStyle/>
                    <a:p>
                      <a:pPr algn="ctr"/>
                      <a:r>
                        <a:rPr lang="en-US" sz="900" dirty="0" smtClean="0"/>
                        <a:t>OMG</a:t>
                      </a:r>
                      <a:endParaRPr lang="en-US" sz="900" b="1" dirty="0"/>
                    </a:p>
                  </a:txBody>
                  <a:tcPr>
                    <a:solidFill>
                      <a:schemeClr val="bg1">
                        <a:lumMod val="85000"/>
                      </a:schemeClr>
                    </a:solidFill>
                  </a:tcPr>
                </a:tc>
                <a:tc>
                  <a:txBody>
                    <a:bodyPr/>
                    <a:lstStyle/>
                    <a:p>
                      <a:pPr algn="ctr"/>
                      <a:r>
                        <a:rPr lang="en-US" sz="900" dirty="0" smtClean="0"/>
                        <a:t>Substantive</a:t>
                      </a:r>
                      <a:endParaRPr lang="en-US" sz="900" b="1" dirty="0"/>
                    </a:p>
                  </a:txBody>
                  <a:tcPr>
                    <a:solidFill>
                      <a:schemeClr val="bg1">
                        <a:lumMod val="85000"/>
                      </a:schemeClr>
                    </a:solidFill>
                  </a:tcPr>
                </a:tc>
                <a:tc>
                  <a:txBody>
                    <a:bodyPr/>
                    <a:lstStyle/>
                    <a:p>
                      <a:pPr algn="ctr"/>
                      <a:r>
                        <a:rPr lang="en-US" sz="900" dirty="0" smtClean="0"/>
                        <a:t>Model</a:t>
                      </a:r>
                      <a:endParaRPr lang="en-US" sz="900" b="1" dirty="0"/>
                    </a:p>
                  </a:txBody>
                  <a:tcPr>
                    <a:solidFill>
                      <a:schemeClr val="bg1">
                        <a:lumMod val="85000"/>
                      </a:schemeClr>
                    </a:solidFill>
                  </a:tcPr>
                </a:tc>
                <a:tc>
                  <a:txBody>
                    <a:bodyPr/>
                    <a:lstStyle/>
                    <a:p>
                      <a:pPr algn="ctr"/>
                      <a:r>
                        <a:rPr lang="en-US" sz="900" dirty="0" smtClean="0"/>
                        <a:t>Initial</a:t>
                      </a:r>
                      <a:endParaRPr lang="en-US" sz="900" b="1" dirty="0"/>
                    </a:p>
                  </a:txBody>
                  <a:tcPr>
                    <a:solidFill>
                      <a:schemeClr val="bg1">
                        <a:lumMod val="85000"/>
                      </a:schemeClr>
                    </a:solidFill>
                  </a:tcPr>
                </a:tc>
              </a:tr>
              <a:tr h="381000">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Foundations and Business Entities, Indices</a:t>
                      </a:r>
                    </a:p>
                  </a:txBody>
                  <a:tcPr/>
                </a:tc>
                <a:tc>
                  <a:txBody>
                    <a:bodyPr/>
                    <a:lstStyle/>
                    <a:p>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dirty="0" smtClean="0"/>
                        <a:t>Red = EDM Council legacy</a:t>
                      </a:r>
                      <a:endParaRPr lang="en-US" sz="1100" dirty="0"/>
                    </a:p>
                  </a:txBody>
                  <a:tcPr>
                    <a:lnL w="12700" cap="flat" cmpd="sng" algn="ctr">
                      <a:solidFill>
                        <a:schemeClr val="tx1"/>
                      </a:solidFill>
                      <a:prstDash val="solid"/>
                      <a:round/>
                      <a:headEnd type="none" w="med" len="med"/>
                      <a:tailEnd type="none" w="med" len="med"/>
                    </a:lnL>
                  </a:tcPr>
                </a:tc>
                <a:tc>
                  <a:txBody>
                    <a:bodyPr/>
                    <a:lstStyle/>
                    <a:p>
                      <a:endParaRPr lang="en-US" dirty="0"/>
                    </a:p>
                  </a:txBody>
                  <a:tcPr vert="vert"/>
                </a:tc>
                <a:tc>
                  <a:txBody>
                    <a:bodyPr/>
                    <a:lstStyle/>
                    <a:p>
                      <a:pPr algn="ctr"/>
                      <a:endParaRPr lang="en-US" sz="1100" dirty="0"/>
                    </a:p>
                  </a:txBody>
                  <a:tcPr vert="vert">
                    <a:solidFill>
                      <a:srgbClr val="FF0000"/>
                    </a:solidFill>
                  </a:tcPr>
                </a:tc>
                <a:tc>
                  <a:txBody>
                    <a:bodyPr/>
                    <a:lstStyle/>
                    <a:p>
                      <a:pPr algn="ctr"/>
                      <a:endParaRPr lang="en-US" sz="1100" dirty="0"/>
                    </a:p>
                  </a:txBody>
                  <a:tcPr vert="vert">
                    <a:solidFill>
                      <a:srgbClr val="FF0000"/>
                    </a:solidFill>
                  </a:tcPr>
                </a:tc>
                <a:tc>
                  <a:txBody>
                    <a:bodyPr/>
                    <a:lstStyle/>
                    <a:p>
                      <a:pPr algn="ctr"/>
                      <a:endParaRPr lang="en-US" sz="1100" dirty="0"/>
                    </a:p>
                  </a:txBody>
                  <a:tcPr vert="vert"/>
                </a:tc>
              </a:tr>
              <a:tr h="381000">
                <a:tc vMerge="1">
                  <a:txBody>
                    <a:bodyPr/>
                    <a:lstStyle/>
                    <a:p>
                      <a:endParaRPr lang="en-US" sz="1200" dirty="0"/>
                    </a:p>
                  </a:txBody>
                  <a:tcPr/>
                </a:tc>
                <a:tc>
                  <a:txBody>
                    <a:bodyPr/>
                    <a:lstStyle/>
                    <a:p>
                      <a:pPr algn="l"/>
                      <a:r>
                        <a:rPr lang="en-US" sz="1100" dirty="0" smtClean="0"/>
                        <a:t>Common</a:t>
                      </a:r>
                      <a:r>
                        <a:rPr lang="en-US" sz="1100" baseline="0" dirty="0" smtClean="0"/>
                        <a:t> Concepts all Instruments; Equity; Debt</a:t>
                      </a:r>
                      <a:endParaRPr lang="en-US" sz="1100" dirty="0"/>
                    </a:p>
                  </a:txBody>
                  <a:tcPr/>
                </a:tc>
                <a:tc>
                  <a:txBody>
                    <a:bodyPr/>
                    <a:lstStyle/>
                    <a:p>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dirty="0" smtClean="0"/>
                        <a:t>Pink = Initial Refactoring</a:t>
                      </a: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solidFill>
                      <a:srgbClr val="FF7C80"/>
                    </a:solidFill>
                  </a:tcPr>
                </a:tc>
                <a:tc>
                  <a:txBody>
                    <a:bodyPr/>
                    <a:lstStyle/>
                    <a:p>
                      <a:pPr algn="ctr"/>
                      <a:endParaRPr lang="en-US" sz="1100" dirty="0"/>
                    </a:p>
                  </a:txBody>
                  <a:tcPr vert="vert"/>
                </a:tc>
                <a:tc>
                  <a:txBody>
                    <a:bodyPr/>
                    <a:lstStyle/>
                    <a:p>
                      <a:pPr algn="ctr"/>
                      <a:endParaRPr lang="en-US" sz="1100" dirty="0"/>
                    </a:p>
                  </a:txBody>
                  <a:tcPr vert="vert"/>
                </a:tc>
              </a:tr>
              <a:tr h="370840">
                <a:tc vMerge="1">
                  <a:txBody>
                    <a:bodyPr/>
                    <a:lstStyle/>
                    <a:p>
                      <a:endParaRPr lang="en-US" sz="1200" dirty="0"/>
                    </a:p>
                  </a:txBody>
                  <a:tcPr/>
                </a:tc>
                <a:tc>
                  <a:txBody>
                    <a:bodyPr/>
                    <a:lstStyle/>
                    <a:p>
                      <a:pPr algn="l"/>
                      <a:r>
                        <a:rPr lang="en-US" sz="1100" dirty="0" smtClean="0"/>
                        <a:t>Derivatives Common; Loans Common</a:t>
                      </a:r>
                      <a:endParaRPr lang="en-US" sz="1100" dirty="0"/>
                    </a:p>
                  </a:txBody>
                  <a:tcPr/>
                </a:tc>
                <a:tc>
                  <a:txBody>
                    <a:bodyPr/>
                    <a:lstStyle/>
                    <a:p>
                      <a:pPr algn="l"/>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en-US" sz="1100" dirty="0" smtClean="0"/>
                        <a:t>Yellow = OMG</a:t>
                      </a:r>
                      <a:r>
                        <a:rPr lang="en-US" sz="1100" baseline="0" dirty="0" smtClean="0"/>
                        <a:t> Submission</a:t>
                      </a: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solidFill>
                      <a:srgbClr val="FFFF00"/>
                    </a:solidFil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91160">
                <a:tc vMerge="1">
                  <a:txBody>
                    <a:bodyPr/>
                    <a:lstStyle/>
                    <a:p>
                      <a:endParaRPr lang="en-US" sz="1200" dirty="0"/>
                    </a:p>
                  </a:txBody>
                  <a:tcPr/>
                </a:tc>
                <a:tc>
                  <a:txBody>
                    <a:bodyPr/>
                    <a:lstStyle/>
                    <a:p>
                      <a:pPr algn="l"/>
                      <a:r>
                        <a:rPr lang="en-US" sz="1100" dirty="0" smtClean="0"/>
                        <a:t>Derivatives: Rate, Credit, </a:t>
                      </a:r>
                      <a:r>
                        <a:rPr lang="en-US" sz="1100" dirty="0" err="1" smtClean="0"/>
                        <a:t>Fx</a:t>
                      </a:r>
                      <a:endParaRPr lang="en-US" sz="1100" dirty="0"/>
                    </a:p>
                  </a:txBody>
                  <a:tcPr/>
                </a:tc>
                <a:tc>
                  <a:txBody>
                    <a:bodyPr/>
                    <a:lstStyle/>
                    <a:p>
                      <a:pPr algn="l"/>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en-US" sz="1100" dirty="0" smtClean="0"/>
                        <a:t>Green = OMG</a:t>
                      </a:r>
                      <a:r>
                        <a:rPr lang="en-US" sz="1100" baseline="0" dirty="0" smtClean="0"/>
                        <a:t> Final</a:t>
                      </a: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solidFill>
                      <a:srgbClr val="66FF33"/>
                    </a:solidFil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vMerge="1">
                  <a:txBody>
                    <a:bodyPr/>
                    <a:lstStyle/>
                    <a:p>
                      <a:endParaRPr lang="en-US" sz="1200" dirty="0"/>
                    </a:p>
                  </a:txBody>
                  <a:tcPr/>
                </a:tc>
                <a:tc>
                  <a:txBody>
                    <a:bodyPr/>
                    <a:lstStyle/>
                    <a:p>
                      <a:pPr algn="l"/>
                      <a:r>
                        <a:rPr lang="en-US" sz="1100" dirty="0" smtClean="0"/>
                        <a:t>Loans: Mortgage</a:t>
                      </a:r>
                      <a:endParaRPr lang="en-US" sz="1100" dirty="0"/>
                    </a:p>
                  </a:txBody>
                  <a:tcPr/>
                </a:tc>
                <a:tc>
                  <a:txBody>
                    <a:bodyPr/>
                    <a:lstStyle/>
                    <a:p>
                      <a:pPr algn="ctr"/>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vMerge="1">
                  <a:txBody>
                    <a:bodyPr/>
                    <a:lstStyle/>
                    <a:p>
                      <a:endParaRPr lang="en-US" sz="1200" dirty="0"/>
                    </a:p>
                  </a:txBody>
                  <a:tcPr/>
                </a:tc>
                <a:tc>
                  <a:txBody>
                    <a:bodyPr/>
                    <a:lstStyle/>
                    <a:p>
                      <a:pPr algn="l"/>
                      <a:r>
                        <a:rPr lang="en-US" sz="1100" dirty="0" smtClean="0"/>
                        <a:t>Debt: Structured Finance, Money Markets</a:t>
                      </a:r>
                      <a:endParaRPr lang="en-US" sz="1100" dirty="0"/>
                    </a:p>
                  </a:txBody>
                  <a:tcPr/>
                </a:tc>
                <a:tc>
                  <a:txBody>
                    <a:bodyPr/>
                    <a:lstStyle/>
                    <a:p>
                      <a:pPr algn="ctr"/>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70840">
                <a:tc vMerge="1">
                  <a:txBody>
                    <a:bodyPr/>
                    <a:lstStyle/>
                    <a:p>
                      <a:endParaRPr lang="en-US" sz="1200" dirty="0"/>
                    </a:p>
                  </a:txBody>
                  <a:tcPr/>
                </a:tc>
                <a:tc>
                  <a:txBody>
                    <a:bodyPr/>
                    <a:lstStyle/>
                    <a:p>
                      <a:pPr algn="l"/>
                      <a:r>
                        <a:rPr lang="en-US" sz="1100" dirty="0" smtClean="0"/>
                        <a:t>Derivatives: Asset, Commodity, CFD</a:t>
                      </a:r>
                      <a:endParaRPr lang="en-US" sz="1100" dirty="0"/>
                    </a:p>
                  </a:txBody>
                  <a:tcPr/>
                </a:tc>
                <a:tc>
                  <a:txBody>
                    <a:bodyPr/>
                    <a:lstStyle/>
                    <a:p>
                      <a:pPr algn="ctr"/>
                      <a:endParaRPr lang="en-US" sz="1100"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vMerge="1">
                  <a:txBody>
                    <a:bodyPr/>
                    <a:lstStyle/>
                    <a:p>
                      <a:endParaRPr lang="en-US" sz="1200" dirty="0"/>
                    </a:p>
                  </a:txBody>
                  <a:tcPr/>
                </a:tc>
                <a:tc>
                  <a:txBody>
                    <a:bodyPr/>
                    <a:lstStyle/>
                    <a:p>
                      <a:pPr algn="l"/>
                      <a:r>
                        <a:rPr lang="en-US" sz="1100" dirty="0" smtClean="0"/>
                        <a:t>Derivatives:</a:t>
                      </a:r>
                      <a:r>
                        <a:rPr lang="en-US" sz="1100" baseline="0" dirty="0" smtClean="0"/>
                        <a:t> Exchange Traded</a:t>
                      </a:r>
                      <a:endParaRPr lang="en-US" sz="1100" dirty="0"/>
                    </a:p>
                  </a:txBody>
                  <a:tcPr/>
                </a:tc>
                <a:tc>
                  <a:txBody>
                    <a:bodyPr/>
                    <a:lstStyle/>
                    <a:p>
                      <a:pPr algn="ctr"/>
                      <a:endParaRPr lang="en-US" sz="1100" i="1"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i="1"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a:txBody>
                    <a:bodyPr/>
                    <a:lstStyle/>
                    <a:p>
                      <a:endParaRPr lang="en-US" sz="1000" dirty="0"/>
                    </a:p>
                  </a:txBody>
                  <a:tcPr vert="vert"/>
                </a:tc>
                <a:tc>
                  <a:txBody>
                    <a:bodyPr/>
                    <a:lstStyle/>
                    <a:p>
                      <a:pPr algn="l"/>
                      <a:r>
                        <a:rPr lang="en-US" sz="1100" dirty="0" smtClean="0"/>
                        <a:t>Collective Investment</a:t>
                      </a:r>
                      <a:r>
                        <a:rPr lang="en-US" sz="1100" baseline="0" dirty="0" smtClean="0"/>
                        <a:t> Vehicles</a:t>
                      </a:r>
                      <a:endParaRPr lang="en-US" sz="1100" dirty="0"/>
                    </a:p>
                  </a:txBody>
                  <a:tcPr/>
                </a:tc>
                <a:tc>
                  <a:txBody>
                    <a:bodyPr/>
                    <a:lstStyle/>
                    <a:p>
                      <a:pPr algn="ctr"/>
                      <a:endParaRPr lang="en-US" sz="1100" i="1"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i="1"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a:txBody>
                    <a:bodyPr/>
                    <a:lstStyle/>
                    <a:p>
                      <a:endParaRPr lang="en-US" sz="1000" dirty="0"/>
                    </a:p>
                  </a:txBody>
                  <a:tcPr vert="vert"/>
                </a:tc>
                <a:tc>
                  <a:txBody>
                    <a:bodyPr/>
                    <a:lstStyle/>
                    <a:p>
                      <a:pPr algn="l"/>
                      <a:r>
                        <a:rPr lang="en-US" sz="1100" dirty="0" smtClean="0"/>
                        <a:t>Rights and Warrants</a:t>
                      </a:r>
                      <a:endParaRPr lang="en-US" sz="1100" dirty="0"/>
                    </a:p>
                  </a:txBody>
                  <a:tcPr/>
                </a:tc>
                <a:tc>
                  <a:txBody>
                    <a:bodyPr/>
                    <a:lstStyle/>
                    <a:p>
                      <a:pPr algn="ctr"/>
                      <a:endParaRPr lang="en-US" sz="1100" i="1"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100" i="1"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r h="381000">
                <a:tc>
                  <a:txBody>
                    <a:bodyPr/>
                    <a:lstStyle/>
                    <a:p>
                      <a:endParaRPr lang="en-US" sz="1000" dirty="0"/>
                    </a:p>
                  </a:txBody>
                  <a:tcPr vert="vert"/>
                </a:tc>
                <a:tc>
                  <a:txBody>
                    <a:bodyPr/>
                    <a:lstStyle/>
                    <a:p>
                      <a:pPr algn="l"/>
                      <a:endParaRPr lang="en-US" sz="1100" dirty="0"/>
                    </a:p>
                  </a:txBody>
                  <a:tcPr/>
                </a:tc>
                <a:tc>
                  <a:txBody>
                    <a:bodyPr/>
                    <a:lstStyle/>
                    <a:p>
                      <a:pPr algn="ctr"/>
                      <a:endParaRPr lang="en-US" sz="1100" i="1" dirty="0"/>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ctr"/>
                      <a:endParaRPr lang="en-US" sz="1100" i="1" dirty="0"/>
                    </a:p>
                  </a:txBody>
                  <a:tcPr>
                    <a:lnL w="12700" cap="flat" cmpd="sng" algn="ctr">
                      <a:solidFill>
                        <a:schemeClr val="tx1"/>
                      </a:solidFill>
                      <a:prstDash val="solid"/>
                      <a:round/>
                      <a:headEnd type="none" w="med" len="med"/>
                      <a:tailEnd type="none" w="med" len="med"/>
                    </a:lnL>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r>
            </a:tbl>
          </a:graphicData>
        </a:graphic>
      </p:graphicFrame>
      <p:sp>
        <p:nvSpPr>
          <p:cNvPr id="7" name="Rectangle 6"/>
          <p:cNvSpPr/>
          <p:nvPr/>
        </p:nvSpPr>
        <p:spPr>
          <a:xfrm rot="16200000">
            <a:off x="263157" y="1718044"/>
            <a:ext cx="311888" cy="53339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1</a:t>
            </a:r>
            <a:endParaRPr lang="en-US" sz="1100" dirty="0">
              <a:solidFill>
                <a:srgbClr val="FFFFFF"/>
              </a:solidFill>
            </a:endParaRPr>
          </a:p>
        </p:txBody>
      </p:sp>
      <p:sp>
        <p:nvSpPr>
          <p:cNvPr id="8" name="Rectangle 7"/>
          <p:cNvSpPr/>
          <p:nvPr/>
        </p:nvSpPr>
        <p:spPr>
          <a:xfrm rot="16200000">
            <a:off x="263158" y="2099044"/>
            <a:ext cx="311888" cy="533399"/>
          </a:xfrm>
          <a:prstGeom prst="rect">
            <a:avLst/>
          </a:prstGeom>
          <a:solidFill>
            <a:srgbClr val="3C8C8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2</a:t>
            </a:r>
            <a:endParaRPr lang="en-US" sz="1100" dirty="0">
              <a:solidFill>
                <a:srgbClr val="FFFFFF"/>
              </a:solidFill>
            </a:endParaRPr>
          </a:p>
        </p:txBody>
      </p:sp>
      <p:sp>
        <p:nvSpPr>
          <p:cNvPr id="9" name="Rectangle 8"/>
          <p:cNvSpPr/>
          <p:nvPr/>
        </p:nvSpPr>
        <p:spPr>
          <a:xfrm rot="16200000">
            <a:off x="263158" y="2472955"/>
            <a:ext cx="311888" cy="533401"/>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3 </a:t>
            </a:r>
            <a:endParaRPr lang="en-US" sz="1100" dirty="0">
              <a:solidFill>
                <a:srgbClr val="FFFFFF"/>
              </a:solidFill>
            </a:endParaRPr>
          </a:p>
        </p:txBody>
      </p:sp>
      <p:sp>
        <p:nvSpPr>
          <p:cNvPr id="11" name="Rectangle 10"/>
          <p:cNvSpPr/>
          <p:nvPr/>
        </p:nvSpPr>
        <p:spPr>
          <a:xfrm rot="16200000">
            <a:off x="263164" y="2861037"/>
            <a:ext cx="311879" cy="533403"/>
          </a:xfrm>
          <a:prstGeom prst="rect">
            <a:avLst/>
          </a:prstGeom>
          <a:solidFill>
            <a:srgbClr val="B10F9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4</a:t>
            </a:r>
            <a:endParaRPr lang="en-US" sz="1100" dirty="0">
              <a:solidFill>
                <a:srgbClr val="FFFFFF"/>
              </a:solidFill>
            </a:endParaRPr>
          </a:p>
        </p:txBody>
      </p:sp>
      <p:sp>
        <p:nvSpPr>
          <p:cNvPr id="3" name="TextBox 2"/>
          <p:cNvSpPr txBox="1"/>
          <p:nvPr/>
        </p:nvSpPr>
        <p:spPr>
          <a:xfrm>
            <a:off x="1066800" y="6327590"/>
            <a:ext cx="6858000" cy="246221"/>
          </a:xfrm>
          <a:prstGeom prst="rect">
            <a:avLst/>
          </a:prstGeom>
          <a:solidFill>
            <a:srgbClr val="0060B2"/>
          </a:solidFill>
        </p:spPr>
        <p:txBody>
          <a:bodyPr wrap="square" rtlCol="0">
            <a:spAutoFit/>
          </a:bodyPr>
          <a:lstStyle/>
          <a:p>
            <a:pPr algn="ctr"/>
            <a:r>
              <a:rPr lang="en-US" sz="1000" b="1" dirty="0">
                <a:solidFill>
                  <a:srgbClr val="FFFFFF"/>
                </a:solidFill>
              </a:rPr>
              <a:t>OMG</a:t>
            </a:r>
            <a:r>
              <a:rPr lang="en-US" sz="900" b="1" dirty="0">
                <a:solidFill>
                  <a:srgbClr val="FFFFFF"/>
                </a:solidFill>
              </a:rPr>
              <a:t> </a:t>
            </a:r>
            <a:r>
              <a:rPr lang="en-US" sz="900" dirty="0">
                <a:solidFill>
                  <a:srgbClr val="FFFFFF"/>
                </a:solidFill>
              </a:rPr>
              <a:t>= in RDF/OWL; </a:t>
            </a:r>
            <a:r>
              <a:rPr lang="en-US" sz="1000" b="1" dirty="0">
                <a:solidFill>
                  <a:srgbClr val="FFFFFF"/>
                </a:solidFill>
              </a:rPr>
              <a:t>Beta</a:t>
            </a:r>
            <a:r>
              <a:rPr lang="en-US" sz="900" b="1" dirty="0">
                <a:solidFill>
                  <a:srgbClr val="FFFFFF"/>
                </a:solidFill>
              </a:rPr>
              <a:t> </a:t>
            </a:r>
            <a:r>
              <a:rPr lang="en-US" sz="900" dirty="0">
                <a:solidFill>
                  <a:srgbClr val="FFFFFF"/>
                </a:solidFill>
              </a:rPr>
              <a:t>= Model Reviewed by SMEs; </a:t>
            </a:r>
            <a:r>
              <a:rPr lang="en-US" sz="1000" b="1" dirty="0">
                <a:solidFill>
                  <a:srgbClr val="FFFFFF"/>
                </a:solidFill>
              </a:rPr>
              <a:t>Model</a:t>
            </a:r>
            <a:r>
              <a:rPr lang="en-US" sz="900" b="1" dirty="0">
                <a:solidFill>
                  <a:srgbClr val="FFFFFF"/>
                </a:solidFill>
              </a:rPr>
              <a:t> </a:t>
            </a:r>
            <a:r>
              <a:rPr lang="en-US" sz="900" dirty="0">
                <a:solidFill>
                  <a:srgbClr val="FFFFFF"/>
                </a:solidFill>
              </a:rPr>
              <a:t>= Modeled in Enterprise Architect;</a:t>
            </a:r>
            <a:r>
              <a:rPr lang="en-US" sz="900" b="1" dirty="0">
                <a:solidFill>
                  <a:srgbClr val="FFFFFF"/>
                </a:solidFill>
              </a:rPr>
              <a:t> </a:t>
            </a:r>
            <a:r>
              <a:rPr lang="en-US" sz="1000" b="1" dirty="0">
                <a:solidFill>
                  <a:srgbClr val="FFFFFF"/>
                </a:solidFill>
              </a:rPr>
              <a:t>Initial</a:t>
            </a:r>
            <a:r>
              <a:rPr lang="en-US" sz="900" b="1" dirty="0">
                <a:solidFill>
                  <a:srgbClr val="FFFFFF"/>
                </a:solidFill>
              </a:rPr>
              <a:t> </a:t>
            </a:r>
            <a:r>
              <a:rPr lang="en-US" sz="900" dirty="0">
                <a:solidFill>
                  <a:srgbClr val="FFFFFF"/>
                </a:solidFill>
              </a:rPr>
              <a:t>= Not Yet Modeled</a:t>
            </a:r>
          </a:p>
        </p:txBody>
      </p:sp>
      <p:sp>
        <p:nvSpPr>
          <p:cNvPr id="12" name="Footer Placeholder 4"/>
          <p:cNvSpPr>
            <a:spLocks noGrp="1"/>
          </p:cNvSpPr>
          <p:nvPr>
            <p:ph type="ftr" sz="quarter" idx="12"/>
          </p:nvPr>
        </p:nvSpPr>
        <p:spPr>
          <a:xfrm>
            <a:off x="2032000" y="6358096"/>
            <a:ext cx="6959600" cy="679198"/>
          </a:xfrm>
        </p:spPr>
        <p:txBody>
          <a:bodyPr/>
          <a:lstStyle/>
          <a:p>
            <a:pPr>
              <a:defRPr/>
            </a:pPr>
            <a:r>
              <a:rPr lang="en-US" smtClean="0">
                <a:latin typeface="Times New Roman" pitchFamily="18" charset="0"/>
              </a:rPr>
              <a:t>© 2014 EDMC   FIBO </a:t>
            </a:r>
            <a:endParaRPr lang="en-US" dirty="0">
              <a:latin typeface="Times New Roman" pitchFamily="18" charset="0"/>
            </a:endParaRPr>
          </a:p>
        </p:txBody>
      </p:sp>
      <p:sp>
        <p:nvSpPr>
          <p:cNvPr id="13" name="Date Placeholder 12"/>
          <p:cNvSpPr>
            <a:spLocks noGrp="1"/>
          </p:cNvSpPr>
          <p:nvPr>
            <p:ph type="dt" sz="half" idx="4294967295"/>
          </p:nvPr>
        </p:nvSpPr>
        <p:spPr>
          <a:xfrm>
            <a:off x="457200" y="6356350"/>
            <a:ext cx="2133600" cy="365125"/>
          </a:xfrm>
          <a:prstGeom prst="rect">
            <a:avLst/>
          </a:prstGeom>
        </p:spPr>
        <p:txBody>
          <a:bodyPr/>
          <a:lstStyle/>
          <a:p>
            <a:fld id="{70943A69-BF32-984C-A4D3-68564BFA4D05}" type="datetime1">
              <a:rPr lang="en-US" smtClean="0"/>
              <a:pPr/>
              <a:t>10/13/2014</a:t>
            </a:fld>
            <a:endParaRPr lang="en-US"/>
          </a:p>
        </p:txBody>
      </p:sp>
      <p:sp>
        <p:nvSpPr>
          <p:cNvPr id="14" name="Slide Number Placeholder 13"/>
          <p:cNvSpPr>
            <a:spLocks noGrp="1"/>
          </p:cNvSpPr>
          <p:nvPr>
            <p:ph type="sldNum" sz="quarter" idx="12"/>
          </p:nvPr>
        </p:nvSpPr>
        <p:spPr/>
        <p:txBody>
          <a:bodyPr/>
          <a:lstStyle/>
          <a:p>
            <a:fld id="{A9EF402B-C8A5-5445-AD78-AAE8EACFDC0E}" type="slidenum">
              <a:rPr lang="en-US" smtClean="0"/>
              <a:pPr/>
              <a:t>41</a:t>
            </a:fld>
            <a:endParaRPr lang="en-US"/>
          </a:p>
        </p:txBody>
      </p:sp>
      <p:sp>
        <p:nvSpPr>
          <p:cNvPr id="15" name="Rectangle 14"/>
          <p:cNvSpPr/>
          <p:nvPr/>
        </p:nvSpPr>
        <p:spPr>
          <a:xfrm rot="16200000">
            <a:off x="263161" y="3242041"/>
            <a:ext cx="311888" cy="533405"/>
          </a:xfrm>
          <a:prstGeom prst="rect">
            <a:avLst/>
          </a:prstGeom>
          <a:solidFill>
            <a:srgbClr val="9A581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5</a:t>
            </a:r>
            <a:endParaRPr lang="en-US" sz="1100" dirty="0">
              <a:solidFill>
                <a:srgbClr val="FFFFFF"/>
              </a:solidFill>
            </a:endParaRPr>
          </a:p>
        </p:txBody>
      </p:sp>
      <p:sp>
        <p:nvSpPr>
          <p:cNvPr id="16" name="Rectangle 15"/>
          <p:cNvSpPr/>
          <p:nvPr/>
        </p:nvSpPr>
        <p:spPr>
          <a:xfrm rot="16200000">
            <a:off x="263161" y="3623040"/>
            <a:ext cx="311888" cy="533407"/>
          </a:xfrm>
          <a:prstGeom prst="rect">
            <a:avLst/>
          </a:prstGeom>
          <a:solidFill>
            <a:srgbClr val="FF99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6</a:t>
            </a:r>
            <a:endParaRPr lang="en-US" sz="1100" dirty="0">
              <a:solidFill>
                <a:srgbClr val="FFFFFF"/>
              </a:solidFill>
            </a:endParaRPr>
          </a:p>
        </p:txBody>
      </p:sp>
      <p:sp>
        <p:nvSpPr>
          <p:cNvPr id="18" name="Rectangle 17"/>
          <p:cNvSpPr/>
          <p:nvPr/>
        </p:nvSpPr>
        <p:spPr>
          <a:xfrm rot="16200000">
            <a:off x="263162" y="3996952"/>
            <a:ext cx="311888" cy="533407"/>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7</a:t>
            </a:r>
            <a:endParaRPr lang="en-US" sz="1100" dirty="0">
              <a:solidFill>
                <a:srgbClr val="FFFFFF"/>
              </a:solidFill>
            </a:endParaRPr>
          </a:p>
        </p:txBody>
      </p:sp>
      <p:sp>
        <p:nvSpPr>
          <p:cNvPr id="19" name="Rectangle 18"/>
          <p:cNvSpPr/>
          <p:nvPr/>
        </p:nvSpPr>
        <p:spPr>
          <a:xfrm rot="16200000">
            <a:off x="263163" y="4385038"/>
            <a:ext cx="311888" cy="533411"/>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8</a:t>
            </a:r>
            <a:endParaRPr lang="en-US" sz="1100" dirty="0">
              <a:solidFill>
                <a:srgbClr val="FFFFFF"/>
              </a:solidFill>
            </a:endParaRPr>
          </a:p>
        </p:txBody>
      </p:sp>
      <p:sp>
        <p:nvSpPr>
          <p:cNvPr id="20" name="Rectangle 19"/>
          <p:cNvSpPr/>
          <p:nvPr/>
        </p:nvSpPr>
        <p:spPr>
          <a:xfrm rot="16200000">
            <a:off x="263162" y="5139950"/>
            <a:ext cx="311888" cy="533411"/>
          </a:xfrm>
          <a:prstGeom prst="rect">
            <a:avLst/>
          </a:prstGeom>
          <a:solidFill>
            <a:schemeClr val="accent1">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10</a:t>
            </a:r>
            <a:endParaRPr lang="en-US" sz="1100" dirty="0">
              <a:solidFill>
                <a:srgbClr val="FFFFFF"/>
              </a:solidFill>
            </a:endParaRPr>
          </a:p>
        </p:txBody>
      </p:sp>
      <p:sp>
        <p:nvSpPr>
          <p:cNvPr id="21" name="Rectangle 20"/>
          <p:cNvSpPr/>
          <p:nvPr/>
        </p:nvSpPr>
        <p:spPr>
          <a:xfrm rot="16200000">
            <a:off x="263162" y="5520950"/>
            <a:ext cx="311888" cy="533411"/>
          </a:xfrm>
          <a:prstGeom prst="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Future</a:t>
            </a:r>
            <a:endParaRPr lang="en-US" sz="1100" dirty="0">
              <a:solidFill>
                <a:srgbClr val="FFFFFF"/>
              </a:solidFill>
            </a:endParaRPr>
          </a:p>
        </p:txBody>
      </p:sp>
      <p:sp>
        <p:nvSpPr>
          <p:cNvPr id="22" name="Rectangle 21"/>
          <p:cNvSpPr/>
          <p:nvPr/>
        </p:nvSpPr>
        <p:spPr>
          <a:xfrm rot="16200000">
            <a:off x="263162" y="4758950"/>
            <a:ext cx="311888" cy="533411"/>
          </a:xfrm>
          <a:prstGeom prst="rect">
            <a:avLst/>
          </a:prstGeom>
          <a:solidFill>
            <a:srgbClr val="CC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smtClean="0">
                <a:solidFill>
                  <a:srgbClr val="FFFFFF"/>
                </a:solidFill>
              </a:rPr>
              <a:t>9</a:t>
            </a:r>
            <a:endParaRPr lang="en-US" sz="1100" dirty="0">
              <a:solidFill>
                <a:srgbClr val="FFFFFF"/>
              </a:solidFill>
            </a:endParaRPr>
          </a:p>
        </p:txBody>
      </p:sp>
    </p:spTree>
    <p:extLst>
      <p:ext uri="{BB962C8B-B14F-4D97-AF65-F5344CB8AC3E}">
        <p14:creationId xmlns:p14="http://schemas.microsoft.com/office/powerpoint/2010/main" val="31773053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696200" cy="685800"/>
          </a:xfrm>
        </p:spPr>
        <p:txBody>
          <a:bodyPr/>
          <a:lstStyle/>
          <a:p>
            <a:pPr>
              <a:tabLst>
                <a:tab pos="2286000" algn="l"/>
              </a:tabLst>
            </a:pPr>
            <a:r>
              <a:rPr lang="en-US" sz="2400" dirty="0" smtClean="0"/>
              <a:t>FIBO Development Scenario (September 2014)</a:t>
            </a:r>
            <a:endParaRPr lang="en-US" sz="2400" dirty="0"/>
          </a:p>
        </p:txBody>
      </p:sp>
      <p:graphicFrame>
        <p:nvGraphicFramePr>
          <p:cNvPr id="6" name="Table 5"/>
          <p:cNvGraphicFramePr>
            <a:graphicFrameLocks noGrp="1"/>
          </p:cNvGraphicFramePr>
          <p:nvPr>
            <p:extLst>
              <p:ext uri="{D42A27DB-BD31-4B8C-83A1-F6EECF244321}">
                <p14:modId xmlns:p14="http://schemas.microsoft.com/office/powerpoint/2010/main" val="255617877"/>
              </p:ext>
            </p:extLst>
          </p:nvPr>
        </p:nvGraphicFramePr>
        <p:xfrm>
          <a:off x="152401" y="1066800"/>
          <a:ext cx="8859334" cy="4866640"/>
        </p:xfrm>
        <a:graphic>
          <a:graphicData uri="http://schemas.openxmlformats.org/drawingml/2006/table">
            <a:tbl>
              <a:tblPr firstRow="1">
                <a:effectLst/>
                <a:tableStyleId>{ED083AE6-46FA-4A59-8FB0-9F97EB10719F}</a:tableStyleId>
              </a:tblPr>
              <a:tblGrid>
                <a:gridCol w="761999"/>
                <a:gridCol w="1219200"/>
                <a:gridCol w="2514600"/>
                <a:gridCol w="2319582"/>
                <a:gridCol w="506466"/>
                <a:gridCol w="461246"/>
                <a:gridCol w="466640"/>
                <a:gridCol w="609601"/>
              </a:tblGrid>
              <a:tr h="228600">
                <a:tc gridSpan="8">
                  <a:txBody>
                    <a:bodyPr/>
                    <a:lstStyle/>
                    <a:p>
                      <a:pPr algn="ctr"/>
                      <a:r>
                        <a:rPr lang="en-US" sz="1200" dirty="0" smtClean="0">
                          <a:solidFill>
                            <a:schemeClr val="bg1"/>
                          </a:solidFill>
                        </a:rPr>
                        <a:t>Reference Data (product) Semantics</a:t>
                      </a:r>
                      <a:endParaRPr lang="en-US" sz="1200" dirty="0">
                        <a:solidFill>
                          <a:schemeClr val="bg1"/>
                        </a:solidFill>
                      </a:endParaRPr>
                    </a:p>
                  </a:txBody>
                  <a:tcPr>
                    <a:solidFill>
                      <a:schemeClr val="tx1"/>
                    </a:solidFill>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c hMerge="1">
                  <a:txBody>
                    <a:bodyPr/>
                    <a:lstStyle/>
                    <a:p>
                      <a:endParaRPr lang="en-US"/>
                    </a:p>
                  </a:txBody>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r>
              <a:tr h="370840">
                <a:tc>
                  <a:txBody>
                    <a:bodyPr/>
                    <a:lstStyle/>
                    <a:p>
                      <a:pPr algn="ctr"/>
                      <a:r>
                        <a:rPr lang="en-US" sz="1050" b="1" dirty="0" smtClean="0"/>
                        <a:t>Phase</a:t>
                      </a:r>
                      <a:endParaRPr lang="en-US" sz="1050" b="1" dirty="0"/>
                    </a:p>
                  </a:txBody>
                  <a:tcPr anchor="ctr">
                    <a:solidFill>
                      <a:schemeClr val="bg1">
                        <a:lumMod val="85000"/>
                      </a:schemeClr>
                    </a:solidFill>
                  </a:tcPr>
                </a:tc>
                <a:tc>
                  <a:txBody>
                    <a:bodyPr/>
                    <a:lstStyle/>
                    <a:p>
                      <a:pPr algn="ctr"/>
                      <a:r>
                        <a:rPr lang="en-US" sz="1200" b="1" dirty="0" smtClean="0"/>
                        <a:t>Domain</a:t>
                      </a:r>
                      <a:endParaRPr lang="en-US" sz="1200" b="1" dirty="0"/>
                    </a:p>
                  </a:txBody>
                  <a:tcPr anchor="ctr">
                    <a:solidFill>
                      <a:schemeClr val="bg1">
                        <a:lumMod val="85000"/>
                      </a:schemeClr>
                    </a:solidFill>
                  </a:tcPr>
                </a:tc>
                <a:tc>
                  <a:txBody>
                    <a:bodyPr/>
                    <a:lstStyle/>
                    <a:p>
                      <a:pPr algn="ctr"/>
                      <a:r>
                        <a:rPr lang="en-US" sz="1200" b="1" dirty="0" smtClean="0"/>
                        <a:t>Sub-Domain</a:t>
                      </a:r>
                      <a:endParaRPr lang="en-US" sz="1200" b="1" dirty="0"/>
                    </a:p>
                  </a:txBody>
                  <a:tcPr anchor="ctr">
                    <a:solidFill>
                      <a:schemeClr val="bg1">
                        <a:lumMod val="85000"/>
                      </a:schemeClr>
                    </a:solidFill>
                  </a:tcPr>
                </a:tc>
                <a:tc>
                  <a:txBody>
                    <a:bodyPr/>
                    <a:lstStyle/>
                    <a:p>
                      <a:pPr algn="ctr"/>
                      <a:r>
                        <a:rPr lang="en-US" sz="1200" b="1" dirty="0" smtClean="0"/>
                        <a:t>Dependency</a:t>
                      </a:r>
                      <a:endParaRPr lang="en-US" sz="1200" b="1" dirty="0"/>
                    </a:p>
                  </a:txBody>
                  <a:tcPr anchor="ctr">
                    <a:solidFill>
                      <a:schemeClr val="bg1">
                        <a:lumMod val="85000"/>
                      </a:schemeClr>
                    </a:solidFill>
                  </a:tcPr>
                </a:tc>
                <a:tc>
                  <a:txBody>
                    <a:bodyPr/>
                    <a:lstStyle/>
                    <a:p>
                      <a:pPr algn="ctr"/>
                      <a:r>
                        <a:rPr lang="en-US" sz="900" b="1" dirty="0" smtClean="0"/>
                        <a:t>OMG</a:t>
                      </a:r>
                      <a:endParaRPr lang="en-US" sz="900" b="1" dirty="0"/>
                    </a:p>
                  </a:txBody>
                  <a:tcPr anchor="ctr">
                    <a:solidFill>
                      <a:schemeClr val="bg1">
                        <a:lumMod val="85000"/>
                      </a:schemeClr>
                    </a:solidFill>
                  </a:tcPr>
                </a:tc>
                <a:tc>
                  <a:txBody>
                    <a:bodyPr/>
                    <a:lstStyle/>
                    <a:p>
                      <a:pPr algn="ctr"/>
                      <a:r>
                        <a:rPr lang="en-US" sz="900" b="1" dirty="0" smtClean="0"/>
                        <a:t>RDF/OWL</a:t>
                      </a:r>
                      <a:endParaRPr lang="en-US" sz="900" b="1" dirty="0"/>
                    </a:p>
                  </a:txBody>
                  <a:tcPr anchor="ctr">
                    <a:solidFill>
                      <a:schemeClr val="bg1">
                        <a:lumMod val="85000"/>
                      </a:schemeClr>
                    </a:solidFill>
                  </a:tcPr>
                </a:tc>
                <a:tc>
                  <a:txBody>
                    <a:bodyPr/>
                    <a:lstStyle/>
                    <a:p>
                      <a:pPr algn="ctr"/>
                      <a:r>
                        <a:rPr lang="en-US" sz="900" b="1" dirty="0" smtClean="0"/>
                        <a:t>Beta</a:t>
                      </a:r>
                      <a:endParaRPr lang="en-US" sz="900" b="1" dirty="0"/>
                    </a:p>
                  </a:txBody>
                  <a:tcPr anchor="ctr">
                    <a:solidFill>
                      <a:schemeClr val="bg1">
                        <a:lumMod val="85000"/>
                      </a:schemeClr>
                    </a:solidFill>
                  </a:tcPr>
                </a:tc>
                <a:tc>
                  <a:txBody>
                    <a:bodyPr/>
                    <a:lstStyle/>
                    <a:p>
                      <a:pPr algn="ctr"/>
                      <a:r>
                        <a:rPr lang="en-US" sz="900" b="1" dirty="0" smtClean="0"/>
                        <a:t>Model</a:t>
                      </a:r>
                      <a:endParaRPr lang="en-US" sz="900" b="1" dirty="0"/>
                    </a:p>
                  </a:txBody>
                  <a:tcPr anchor="ctr">
                    <a:solidFill>
                      <a:schemeClr val="bg1">
                        <a:lumMod val="85000"/>
                      </a:schemeClr>
                    </a:solidFill>
                  </a:tcPr>
                </a:tc>
              </a:tr>
              <a:tr h="269240">
                <a:tc>
                  <a:txBody>
                    <a:bodyPr/>
                    <a:lstStyle/>
                    <a:p>
                      <a:pPr algn="ctr"/>
                      <a:r>
                        <a:rPr lang="en-US" sz="1100" dirty="0" smtClean="0">
                          <a:solidFill>
                            <a:schemeClr val="bg1"/>
                          </a:solidFill>
                        </a:rPr>
                        <a:t>1</a:t>
                      </a:r>
                      <a:endParaRPr lang="en-US" sz="1100" dirty="0">
                        <a:solidFill>
                          <a:schemeClr val="bg1"/>
                        </a:solidFill>
                      </a:endParaRPr>
                    </a:p>
                  </a:txBody>
                  <a:tcPr anchor="ctr">
                    <a:solidFill>
                      <a:srgbClr val="C00000"/>
                    </a:solidFill>
                  </a:tcPr>
                </a:tc>
                <a:tc>
                  <a:txBody>
                    <a:bodyPr/>
                    <a:lstStyle/>
                    <a:p>
                      <a:pPr algn="ctr"/>
                      <a:r>
                        <a:rPr lang="en-US" sz="1100" dirty="0" smtClean="0"/>
                        <a:t>Foundations</a:t>
                      </a:r>
                      <a:endParaRPr lang="en-US" sz="1100" dirty="0"/>
                    </a:p>
                  </a:txBody>
                  <a:tcPr/>
                </a:tc>
                <a:tc>
                  <a:txBody>
                    <a:bodyPr/>
                    <a:lstStyle/>
                    <a:p>
                      <a:endParaRPr lang="en-US" sz="1100" dirty="0"/>
                    </a:p>
                  </a:txBody>
                  <a:tcPr/>
                </a:tc>
                <a:tc>
                  <a:txBody>
                    <a:bodyPr/>
                    <a:lstStyle/>
                    <a:p>
                      <a:endParaRPr lang="en-US" sz="1100" dirty="0"/>
                    </a:p>
                  </a:txBody>
                  <a:tcP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FF00"/>
                    </a:solidFill>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endParaRPr lang="en-US" sz="1100" dirty="0"/>
                    </a:p>
                  </a:txBody>
                  <a:tcPr vert="vert" anchor="ctr"/>
                </a:tc>
              </a:tr>
              <a:tr h="2032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bg1"/>
                          </a:solidFill>
                        </a:rPr>
                        <a:t>1</a:t>
                      </a:r>
                    </a:p>
                  </a:txBody>
                  <a:tcPr anchor="ctr">
                    <a:solidFill>
                      <a:srgbClr val="C00000"/>
                    </a:solidFill>
                  </a:tcPr>
                </a:tc>
                <a:tc>
                  <a:txBody>
                    <a:bodyPr/>
                    <a:lstStyle/>
                    <a:p>
                      <a:pPr algn="ctr"/>
                      <a:r>
                        <a:rPr lang="en-US" sz="1100" dirty="0" smtClean="0"/>
                        <a:t>Business Entities</a:t>
                      </a:r>
                      <a:endParaRPr lang="en-US" sz="1100" dirty="0"/>
                    </a:p>
                  </a:txBody>
                  <a:tcPr/>
                </a:tc>
                <a:tc>
                  <a:txBody>
                    <a:bodyPr/>
                    <a:lstStyle/>
                    <a:p>
                      <a:endParaRPr lang="en-US" sz="1100" dirty="0"/>
                    </a:p>
                  </a:txBody>
                  <a:tcPr/>
                </a:tc>
                <a:tc>
                  <a:txBody>
                    <a:bodyPr/>
                    <a:lstStyle/>
                    <a:p>
                      <a:endParaRPr lang="en-US" sz="1100" dirty="0"/>
                    </a:p>
                  </a:txBody>
                  <a:tcP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FF00"/>
                    </a:solidFill>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endParaRPr lang="en-US" sz="1100" dirty="0"/>
                    </a:p>
                  </a:txBody>
                  <a:tcPr vert="vert" anchor="ctr"/>
                </a:tc>
              </a:tr>
              <a:tr h="426720">
                <a:tc>
                  <a:txBody>
                    <a:bodyPr/>
                    <a:lstStyle/>
                    <a:p>
                      <a:pPr algn="ctr"/>
                      <a:r>
                        <a:rPr lang="en-US" sz="1100" dirty="0" smtClean="0">
                          <a:solidFill>
                            <a:schemeClr val="bg1"/>
                          </a:solidFill>
                        </a:rPr>
                        <a:t>1</a:t>
                      </a:r>
                      <a:endParaRPr lang="en-US" sz="1100" dirty="0">
                        <a:solidFill>
                          <a:schemeClr val="bg1"/>
                        </a:solidFill>
                      </a:endParaRPr>
                    </a:p>
                  </a:txBody>
                  <a:tcPr anchor="ctr">
                    <a:solidFill>
                      <a:srgbClr val="C00000"/>
                    </a:solidFill>
                  </a:tcPr>
                </a:tc>
                <a:tc>
                  <a:txBody>
                    <a:bodyPr/>
                    <a:lstStyle/>
                    <a:p>
                      <a:pPr algn="ctr"/>
                      <a:r>
                        <a:rPr lang="en-US" sz="1100" dirty="0" smtClean="0"/>
                        <a:t>Indices</a:t>
                      </a:r>
                      <a:r>
                        <a:rPr lang="en-US" sz="1100" baseline="0" dirty="0" smtClean="0"/>
                        <a:t> and Indicators </a:t>
                      </a:r>
                      <a:endParaRPr lang="en-US" sz="1100" dirty="0"/>
                    </a:p>
                  </a:txBody>
                  <a:tcPr/>
                </a:tc>
                <a:tc>
                  <a:txBody>
                    <a:bodyPr/>
                    <a:lstStyle/>
                    <a:p>
                      <a:endParaRPr lang="en-US" sz="1100" dirty="0"/>
                    </a:p>
                  </a:txBody>
                  <a:tcPr/>
                </a:tc>
                <a:tc>
                  <a:txBody>
                    <a:bodyPr/>
                    <a:lstStyle/>
                    <a:p>
                      <a:endParaRPr lang="en-US" sz="1100" dirty="0"/>
                    </a:p>
                  </a:txBody>
                  <a:tcP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FF00"/>
                    </a:solidFill>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endParaRPr lang="en-US" sz="1100" dirty="0"/>
                    </a:p>
                  </a:txBody>
                  <a:tcPr vert="vert" anchor="ctr"/>
                </a:tc>
              </a:tr>
              <a:tr h="5181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bg1"/>
                          </a:solidFill>
                        </a:rPr>
                        <a:t>2</a:t>
                      </a:r>
                    </a:p>
                    <a:p>
                      <a:pPr algn="ctr"/>
                      <a:endParaRPr lang="en-US" sz="1100" dirty="0">
                        <a:solidFill>
                          <a:schemeClr val="bg1"/>
                        </a:solidFill>
                      </a:endParaRPr>
                    </a:p>
                  </a:txBody>
                  <a:tcPr anchor="ctr">
                    <a:solidFill>
                      <a:srgbClr val="3C8C8C"/>
                    </a:solidFill>
                  </a:tcPr>
                </a:tc>
                <a:tc>
                  <a:txBody>
                    <a:bodyPr/>
                    <a:lstStyle/>
                    <a:p>
                      <a:pPr algn="ctr"/>
                      <a:r>
                        <a:rPr lang="en-US" sz="1100" dirty="0" smtClean="0"/>
                        <a:t>Common Concepts</a:t>
                      </a:r>
                    </a:p>
                    <a:p>
                      <a:pPr algn="ctr"/>
                      <a:r>
                        <a:rPr lang="en-US" sz="1100" dirty="0" smtClean="0"/>
                        <a:t>(</a:t>
                      </a:r>
                      <a:r>
                        <a:rPr lang="en-US" sz="1100" i="1" dirty="0" smtClean="0"/>
                        <a:t>all instruments</a:t>
                      </a:r>
                      <a:r>
                        <a:rPr lang="en-US" sz="1100" dirty="0" smtClean="0"/>
                        <a:t>)</a:t>
                      </a:r>
                    </a:p>
                  </a:txBody>
                  <a:tcPr/>
                </a:tc>
                <a:tc>
                  <a:txBody>
                    <a:bodyPr/>
                    <a:lstStyle/>
                    <a:p>
                      <a:endParaRPr lang="en-US" sz="1100" dirty="0"/>
                    </a:p>
                  </a:txBody>
                  <a:tcPr/>
                </a:tc>
                <a:tc>
                  <a:txBody>
                    <a:bodyPr/>
                    <a:lstStyle/>
                    <a:p>
                      <a:endParaRPr lang="en-US" sz="1100" dirty="0"/>
                    </a:p>
                  </a:txBody>
                  <a:tcPr/>
                </a:tc>
                <a:tc>
                  <a:txBody>
                    <a:bodyPr/>
                    <a:lstStyle/>
                    <a:p>
                      <a:pPr algn="ctr"/>
                      <a:endParaRPr lang="en-US" sz="1100" dirty="0">
                        <a:solidFill>
                          <a:schemeClr val="bg1"/>
                        </a:solidFill>
                      </a:endParaRPr>
                    </a:p>
                  </a:txBody>
                  <a:tcPr vert="vert" anchor="ctr">
                    <a:solidFill>
                      <a:schemeClr val="bg1"/>
                    </a:solidFill>
                  </a:tcPr>
                </a:tc>
                <a:tc>
                  <a:txBody>
                    <a:bodyPr/>
                    <a:lstStyle/>
                    <a:p>
                      <a:pPr algn="ctr"/>
                      <a:r>
                        <a:rPr lang="en-US" sz="1100" dirty="0" smtClean="0"/>
                        <a:t>X</a:t>
                      </a:r>
                      <a:endParaRPr lang="en-US" sz="1100" dirty="0"/>
                    </a:p>
                  </a:txBody>
                  <a:tcPr vert="vert" anchor="ctr">
                    <a:solidFill>
                      <a:srgbClr val="FF7C80"/>
                    </a:solidFill>
                  </a:tcPr>
                </a:tc>
                <a:tc>
                  <a:txBody>
                    <a:bodyPr/>
                    <a:lstStyle/>
                    <a:p>
                      <a:pPr algn="ctr"/>
                      <a:endParaRPr lang="en-US" sz="1100" dirty="0"/>
                    </a:p>
                  </a:txBody>
                  <a:tcPr vert="vert" anchor="ctr"/>
                </a:tc>
                <a:tc>
                  <a:txBody>
                    <a:bodyPr/>
                    <a:lstStyle/>
                    <a:p>
                      <a:pPr algn="ctr"/>
                      <a:endParaRPr lang="en-US" sz="1100" dirty="0"/>
                    </a:p>
                  </a:txBody>
                  <a:tcPr vert="vert" anchor="ctr"/>
                </a:tc>
              </a:tr>
              <a:tr h="426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bg1"/>
                          </a:solidFill>
                        </a:rPr>
                        <a:t>2</a:t>
                      </a:r>
                    </a:p>
                  </a:txBody>
                  <a:tcPr anchor="ctr">
                    <a:solidFill>
                      <a:srgbClr val="3C8C8C"/>
                    </a:solidFill>
                  </a:tcPr>
                </a:tc>
                <a:tc>
                  <a:txBody>
                    <a:bodyPr/>
                    <a:lstStyle/>
                    <a:p>
                      <a:pPr algn="ctr"/>
                      <a:endParaRPr lang="en-US" sz="400" dirty="0" smtClean="0"/>
                    </a:p>
                    <a:p>
                      <a:pPr algn="ctr"/>
                      <a:r>
                        <a:rPr lang="en-US" sz="1100" dirty="0" smtClean="0"/>
                        <a:t>Equity Instruments</a:t>
                      </a:r>
                      <a:endParaRPr lang="en-US" sz="11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Equities</a:t>
                      </a:r>
                      <a:endParaRPr lang="en-US" sz="1100" dirty="0"/>
                    </a:p>
                  </a:txBody>
                  <a:tcPr anchor="ctr"/>
                </a:tc>
                <a:tc>
                  <a:txBody>
                    <a:bodyPr/>
                    <a:lstStyle/>
                    <a:p>
                      <a:endParaRPr lang="en-US" sz="1100" dirty="0"/>
                    </a:p>
                  </a:txBody>
                  <a:tcPr/>
                </a:tc>
                <a:tc>
                  <a:txBody>
                    <a:bodyPr/>
                    <a:lstStyle/>
                    <a:p>
                      <a:pPr algn="ctr"/>
                      <a:endParaRPr lang="en-US" sz="1100" dirty="0">
                        <a:solidFill>
                          <a:schemeClr val="bg1"/>
                        </a:solidFill>
                      </a:endParaRPr>
                    </a:p>
                  </a:txBody>
                  <a:tcPr vert="vert" anchor="ctr">
                    <a:solidFill>
                      <a:schemeClr val="bg1"/>
                    </a:solidFill>
                  </a:tcPr>
                </a:tc>
                <a:tc>
                  <a:txBody>
                    <a:bodyPr/>
                    <a:lstStyle/>
                    <a:p>
                      <a:pPr algn="ctr"/>
                      <a:r>
                        <a:rPr lang="en-US" sz="1100" dirty="0" smtClean="0"/>
                        <a:t>X</a:t>
                      </a:r>
                      <a:endParaRPr lang="en-US" sz="1100" dirty="0"/>
                    </a:p>
                  </a:txBody>
                  <a:tcPr vert="vert" anchor="ctr">
                    <a:solidFill>
                      <a:srgbClr val="FF7C80"/>
                    </a:solidFill>
                  </a:tcPr>
                </a:tc>
                <a:tc>
                  <a:txBody>
                    <a:bodyPr/>
                    <a:lstStyle/>
                    <a:p>
                      <a:pPr algn="ctr"/>
                      <a:endParaRPr lang="en-US" sz="1100" dirty="0"/>
                    </a:p>
                  </a:txBody>
                  <a:tcPr vert="vert" anchor="ctr"/>
                </a:tc>
                <a:tc>
                  <a:txBody>
                    <a:bodyPr/>
                    <a:lstStyle/>
                    <a:p>
                      <a:pPr algn="ctr"/>
                      <a:endParaRPr lang="en-US" sz="1100" dirty="0"/>
                    </a:p>
                  </a:txBody>
                  <a:tcPr vert="vert" anchor="ctr"/>
                </a:tc>
              </a:tr>
              <a:tr h="198120">
                <a:tc>
                  <a:txBody>
                    <a:bodyPr/>
                    <a:lstStyle/>
                    <a:p>
                      <a:pPr algn="ctr"/>
                      <a:r>
                        <a:rPr lang="en-US" sz="1100" dirty="0" smtClean="0">
                          <a:solidFill>
                            <a:schemeClr val="bg1"/>
                          </a:solidFill>
                        </a:rPr>
                        <a:t>2</a:t>
                      </a:r>
                      <a:endParaRPr lang="en-US" sz="1100" dirty="0">
                        <a:solidFill>
                          <a:schemeClr val="bg1"/>
                        </a:solidFill>
                      </a:endParaRPr>
                    </a:p>
                  </a:txBody>
                  <a:tcPr anchor="ctr">
                    <a:solidFill>
                      <a:srgbClr val="3C8C8C"/>
                    </a:solidFill>
                  </a:tcPr>
                </a:tc>
                <a:tc rowSpan="3">
                  <a:txBody>
                    <a:bodyPr/>
                    <a:lstStyle/>
                    <a:p>
                      <a:pPr algn="ctr"/>
                      <a:r>
                        <a:rPr lang="en-US" sz="1100" dirty="0" smtClean="0"/>
                        <a:t>Debt Instruments</a:t>
                      </a:r>
                      <a:endParaRPr lang="en-US" sz="1100" dirty="0"/>
                    </a:p>
                  </a:txBody>
                  <a:tcPr anchor="ctr">
                    <a:solidFill>
                      <a:schemeClr val="bg1"/>
                    </a:solidFill>
                  </a:tcPr>
                </a:tc>
                <a:tc>
                  <a:txBody>
                    <a:bodyPr/>
                    <a:lstStyle/>
                    <a:p>
                      <a:pPr algn="ctr"/>
                      <a:r>
                        <a:rPr lang="en-US" sz="1100" dirty="0" smtClean="0"/>
                        <a:t>Debt</a:t>
                      </a:r>
                      <a:r>
                        <a:rPr lang="en-US" sz="1100" baseline="0" dirty="0" smtClean="0"/>
                        <a:t> Terms (</a:t>
                      </a:r>
                      <a:r>
                        <a:rPr lang="en-US" sz="1100" i="1" baseline="0" dirty="0" smtClean="0"/>
                        <a:t>including bonds</a:t>
                      </a:r>
                      <a:r>
                        <a:rPr lang="en-US" sz="1100" baseline="0" dirty="0" smtClean="0"/>
                        <a:t>)</a:t>
                      </a:r>
                      <a:endParaRPr lang="en-US" sz="1100" dirty="0" smtClean="0"/>
                    </a:p>
                  </a:txBody>
                  <a:tcPr anchor="ctr"/>
                </a:tc>
                <a:tc>
                  <a:txBody>
                    <a:bodyPr/>
                    <a:lstStyle/>
                    <a:p>
                      <a:pPr algn="ctr"/>
                      <a:endParaRPr lang="en-US" sz="1100" dirty="0"/>
                    </a:p>
                  </a:txBody>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0000"/>
                    </a:solidFill>
                  </a:tcPr>
                </a:tc>
                <a:tc>
                  <a:txBody>
                    <a:bodyPr/>
                    <a:lstStyle/>
                    <a:p>
                      <a:pPr algn="ctr"/>
                      <a:endParaRPr lang="en-US" sz="1100" dirty="0"/>
                    </a:p>
                  </a:txBody>
                  <a:tcPr vert="vert" anchor="ctr"/>
                </a:tc>
              </a:tr>
              <a:tr h="386080">
                <a:tc>
                  <a:txBody>
                    <a:bodyPr/>
                    <a:lstStyle/>
                    <a:p>
                      <a:pPr algn="ctr"/>
                      <a:r>
                        <a:rPr lang="en-US" sz="1100" dirty="0" smtClean="0">
                          <a:solidFill>
                            <a:schemeClr val="bg1"/>
                          </a:solidFill>
                        </a:rPr>
                        <a:t>5</a:t>
                      </a:r>
                      <a:endParaRPr lang="en-US" sz="1100" dirty="0">
                        <a:solidFill>
                          <a:schemeClr val="bg1"/>
                        </a:solidFill>
                      </a:endParaRPr>
                    </a:p>
                  </a:txBody>
                  <a:tcPr anchor="ctr">
                    <a:solidFill>
                      <a:srgbClr val="9A5816"/>
                    </a:solidFill>
                  </a:tcPr>
                </a:tc>
                <a:tc vMerge="1">
                  <a:txBody>
                    <a:bodyPr/>
                    <a:lstStyle/>
                    <a:p>
                      <a:endParaRPr lang="en-US"/>
                    </a:p>
                  </a:txBody>
                  <a:tcPr/>
                </a:tc>
                <a:tc>
                  <a:txBody>
                    <a:bodyPr/>
                    <a:lstStyle/>
                    <a:p>
                      <a:pPr algn="ctr"/>
                      <a:r>
                        <a:rPr lang="en-US" sz="1100" dirty="0" smtClean="0"/>
                        <a:t>Structured Finance </a:t>
                      </a:r>
                      <a:endParaRPr lang="en-US" sz="1100" dirty="0"/>
                    </a:p>
                  </a:txBody>
                  <a:tcPr anchor="ctr"/>
                </a:tc>
                <a:tc>
                  <a:txBody>
                    <a:bodyPr/>
                    <a:lstStyle/>
                    <a:p>
                      <a:pPr algn="ctr"/>
                      <a:r>
                        <a:rPr lang="en-US" sz="1100" i="1" dirty="0" smtClean="0"/>
                        <a:t>Dependent on bonds and mortgage</a:t>
                      </a:r>
                      <a:endParaRPr lang="en-US" sz="1100" i="1" dirty="0"/>
                    </a:p>
                  </a:txBody>
                  <a:tcPr/>
                </a:tc>
                <a:tc>
                  <a:txBody>
                    <a:bodyPr/>
                    <a:lstStyle/>
                    <a:p>
                      <a:endParaRPr lang="en-US" dirty="0"/>
                    </a:p>
                  </a:txBody>
                  <a:tcPr vert="vert" anchor="ctr"/>
                </a:tc>
                <a:tc>
                  <a:txBody>
                    <a:bodyPr/>
                    <a:lstStyle/>
                    <a:p>
                      <a:endParaRPr lang="en-US"/>
                    </a:p>
                  </a:txBody>
                  <a:tcPr vert="vert" anchor="ctr"/>
                </a:tc>
                <a:tc>
                  <a:txBody>
                    <a:bodyPr/>
                    <a:lstStyle/>
                    <a:p>
                      <a:endParaRPr lang="en-US"/>
                    </a:p>
                  </a:txBody>
                  <a:tcPr vert="vert" anchor="ctr"/>
                </a:tc>
                <a:tc>
                  <a:txBody>
                    <a:bodyPr/>
                    <a:lstStyle/>
                    <a:p>
                      <a:pPr algn="ctr"/>
                      <a:r>
                        <a:rPr lang="en-US" sz="1100" dirty="0" smtClean="0"/>
                        <a:t>X</a:t>
                      </a:r>
                      <a:endParaRPr lang="en-US" sz="1100" dirty="0"/>
                    </a:p>
                  </a:txBody>
                  <a:tcPr vert="vert" anchor="ctr">
                    <a:solidFill>
                      <a:srgbClr val="FF0000"/>
                    </a:solidFill>
                  </a:tcPr>
                </a:tc>
              </a:tr>
              <a:tr h="406400">
                <a:tc>
                  <a:txBody>
                    <a:bodyPr/>
                    <a:lstStyle/>
                    <a:p>
                      <a:pPr algn="ctr"/>
                      <a:r>
                        <a:rPr lang="en-US" sz="1100" baseline="0" dirty="0" smtClean="0">
                          <a:solidFill>
                            <a:schemeClr val="bg1"/>
                          </a:solidFill>
                        </a:rPr>
                        <a:t>5</a:t>
                      </a:r>
                      <a:endParaRPr lang="en-US" sz="1100" dirty="0">
                        <a:solidFill>
                          <a:schemeClr val="bg1"/>
                        </a:solidFill>
                      </a:endParaRPr>
                    </a:p>
                  </a:txBody>
                  <a:tcPr anchor="ctr">
                    <a:solidFill>
                      <a:srgbClr val="9A5816"/>
                    </a:solidFill>
                  </a:tcPr>
                </a:tc>
                <a:tc vMerge="1">
                  <a:txBody>
                    <a:bodyPr/>
                    <a:lstStyle/>
                    <a:p>
                      <a:endParaRPr lang="en-US"/>
                    </a:p>
                  </a:txBody>
                  <a:tcPr/>
                </a:tc>
                <a:tc>
                  <a:txBody>
                    <a:bodyPr/>
                    <a:lstStyle/>
                    <a:p>
                      <a:pPr algn="ctr"/>
                      <a:r>
                        <a:rPr lang="en-US" sz="1100" dirty="0" smtClean="0"/>
                        <a:t>Money Markets (</a:t>
                      </a:r>
                      <a:r>
                        <a:rPr lang="en-US" sz="1100" i="1" dirty="0" smtClean="0"/>
                        <a:t>includes Repo, Treasury, Government, Tax Free</a:t>
                      </a:r>
                      <a:r>
                        <a:rPr lang="en-US" sz="1100" dirty="0" smtClean="0"/>
                        <a:t>)</a:t>
                      </a:r>
                      <a:endParaRPr lang="en-US" sz="1100" dirty="0"/>
                    </a:p>
                  </a:txBody>
                  <a:tcPr anchor="ctr"/>
                </a:tc>
                <a:tc>
                  <a:txBody>
                    <a:bodyPr/>
                    <a:lstStyle/>
                    <a:p>
                      <a:endParaRPr lang="en-US" sz="1100" dirty="0"/>
                    </a:p>
                  </a:txBody>
                  <a:tcPr/>
                </a:tc>
                <a:tc>
                  <a:txBody>
                    <a:bodyPr/>
                    <a:lstStyle/>
                    <a:p>
                      <a:endParaRPr lang="en-US" dirty="0"/>
                    </a:p>
                  </a:txBody>
                  <a:tcPr vert="vert" anchor="ctr"/>
                </a:tc>
                <a:tc>
                  <a:txBody>
                    <a:bodyPr/>
                    <a:lstStyle/>
                    <a:p>
                      <a:endParaRPr lang="en-US"/>
                    </a:p>
                  </a:txBody>
                  <a:tcPr vert="vert" anchor="ctr"/>
                </a:tc>
                <a:tc>
                  <a:txBody>
                    <a:bodyPr/>
                    <a:lstStyle/>
                    <a:p>
                      <a:endParaRPr lang="en-US"/>
                    </a:p>
                  </a:txBody>
                  <a:tcPr vert="vert" anchor="ctr"/>
                </a:tc>
                <a:tc>
                  <a:txBody>
                    <a:bodyPr/>
                    <a:lstStyle/>
                    <a:p>
                      <a:pPr algn="ctr"/>
                      <a:r>
                        <a:rPr lang="en-US" sz="1100" dirty="0" smtClean="0"/>
                        <a:t>X</a:t>
                      </a:r>
                      <a:endParaRPr lang="en-US" sz="1100" dirty="0"/>
                    </a:p>
                  </a:txBody>
                  <a:tcPr vert="vert" anchor="ctr">
                    <a:solidFill>
                      <a:srgbClr val="FF0000"/>
                    </a:solidFill>
                  </a:tcPr>
                </a:tc>
              </a:tr>
              <a:tr h="182880">
                <a:tc>
                  <a:txBody>
                    <a:bodyPr/>
                    <a:lstStyle/>
                    <a:p>
                      <a:pPr algn="ctr"/>
                      <a:r>
                        <a:rPr lang="en-US" sz="1100" baseline="0" dirty="0" smtClean="0">
                          <a:solidFill>
                            <a:schemeClr val="bg1"/>
                          </a:solidFill>
                        </a:rPr>
                        <a:t>3</a:t>
                      </a:r>
                      <a:endParaRPr lang="en-US" sz="1100" dirty="0">
                        <a:solidFill>
                          <a:schemeClr val="bg1"/>
                        </a:solidFill>
                      </a:endParaRPr>
                    </a:p>
                  </a:txBody>
                  <a:tcPr anchor="ctr">
                    <a:solidFill>
                      <a:srgbClr val="0070C0"/>
                    </a:solidFill>
                  </a:tcPr>
                </a:tc>
                <a:tc rowSpan="3">
                  <a:txBody>
                    <a:bodyPr/>
                    <a:lstStyle/>
                    <a:p>
                      <a:pPr algn="ctr"/>
                      <a:r>
                        <a:rPr lang="en-US" sz="1100" dirty="0" smtClean="0"/>
                        <a:t>Loans</a:t>
                      </a:r>
                      <a:endParaRPr lang="en-US" sz="1100" dirty="0"/>
                    </a:p>
                  </a:txBody>
                  <a:tcPr anchor="ctr">
                    <a:solidFill>
                      <a:schemeClr val="bg1">
                        <a:alpha val="20000"/>
                      </a:schemeClr>
                    </a:solidFill>
                  </a:tcPr>
                </a:tc>
                <a:tc>
                  <a:txBody>
                    <a:bodyPr/>
                    <a:lstStyle/>
                    <a:p>
                      <a:pPr algn="ctr"/>
                      <a:r>
                        <a:rPr lang="en-US" sz="1100" dirty="0" smtClean="0"/>
                        <a:t>Common Loan Terms</a:t>
                      </a:r>
                    </a:p>
                  </a:txBody>
                  <a:tcPr/>
                </a:tc>
                <a:tc>
                  <a:txBody>
                    <a:bodyPr/>
                    <a:lstStyle/>
                    <a:p>
                      <a:pPr algn="ctr"/>
                      <a:endParaRPr lang="en-US" sz="1100" dirty="0"/>
                    </a:p>
                  </a:txBody>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endParaRPr lang="en-US" sz="1100" dirty="0"/>
                    </a:p>
                  </a:txBody>
                  <a:tcPr vert="vert" anchor="ctr">
                    <a:solidFill>
                      <a:schemeClr val="bg1"/>
                    </a:solidFill>
                  </a:tcP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0000"/>
                    </a:solidFill>
                  </a:tcPr>
                </a:tc>
              </a:tr>
              <a:tr h="182880">
                <a:tc>
                  <a:txBody>
                    <a:bodyPr/>
                    <a:lstStyle/>
                    <a:p>
                      <a:pPr algn="ctr"/>
                      <a:r>
                        <a:rPr lang="en-US" sz="1100" dirty="0" smtClean="0">
                          <a:solidFill>
                            <a:schemeClr val="bg1"/>
                          </a:solidFill>
                        </a:rPr>
                        <a:t>5</a:t>
                      </a:r>
                      <a:endParaRPr lang="en-US" sz="1100" dirty="0">
                        <a:solidFill>
                          <a:schemeClr val="bg1"/>
                        </a:solidFill>
                      </a:endParaRPr>
                    </a:p>
                  </a:txBody>
                  <a:tcPr anchor="ctr">
                    <a:solidFill>
                      <a:srgbClr val="9A5816"/>
                    </a:solidFill>
                  </a:tcPr>
                </a:tc>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Mortgage Loan Terms</a:t>
                      </a:r>
                    </a:p>
                    <a:p>
                      <a:pPr algn="ctr"/>
                      <a:endParaRPr lang="en-US" sz="1100" dirty="0" smtClean="0"/>
                    </a:p>
                  </a:txBody>
                  <a:tcPr/>
                </a:tc>
                <a:tc>
                  <a:txBody>
                    <a:bodyPr/>
                    <a:lstStyle/>
                    <a:p>
                      <a:pPr algn="ctr"/>
                      <a:endParaRPr lang="en-US" sz="1100" dirty="0"/>
                    </a:p>
                  </a:txBody>
                  <a:tcPr/>
                </a:tc>
                <a:tc>
                  <a:txBody>
                    <a:bodyPr/>
                    <a:lstStyle/>
                    <a:p>
                      <a:pPr algn="ctr"/>
                      <a:endParaRPr lang="en-US" sz="1100" dirty="0"/>
                    </a:p>
                  </a:txBody>
                  <a:tcPr vert="vert" anchor="ctr"/>
                </a:tc>
                <a:tc>
                  <a:txBody>
                    <a:bodyPr/>
                    <a:lstStyle/>
                    <a:p>
                      <a:pPr algn="ctr"/>
                      <a:endParaRPr lang="en-US" sz="1100" dirty="0"/>
                    </a:p>
                  </a:txBody>
                  <a:tcPr vert="vert" anchor="ctr"/>
                </a:tc>
                <a:tc>
                  <a:txBody>
                    <a:bodyPr/>
                    <a:lstStyle/>
                    <a:p>
                      <a:pPr algn="ctr"/>
                      <a:endParaRPr lang="en-US" sz="1100" dirty="0"/>
                    </a:p>
                  </a:txBody>
                  <a:tcPr vert="vert" anchor="ctr">
                    <a:solidFill>
                      <a:schemeClr val="bg1"/>
                    </a:solidFill>
                  </a:tcPr>
                </a:tc>
                <a:tc>
                  <a:txBody>
                    <a:bodyPr/>
                    <a:lstStyle/>
                    <a:p>
                      <a:pPr algn="ctr"/>
                      <a:r>
                        <a:rPr lang="en-US" sz="1100" dirty="0" smtClean="0">
                          <a:solidFill>
                            <a:schemeClr val="tx1"/>
                          </a:solidFill>
                        </a:rPr>
                        <a:t>X</a:t>
                      </a:r>
                      <a:endParaRPr lang="en-US" sz="1100" dirty="0">
                        <a:solidFill>
                          <a:schemeClr val="tx1"/>
                        </a:solidFill>
                      </a:endParaRPr>
                    </a:p>
                  </a:txBody>
                  <a:tcPr vert="vert" anchor="ctr">
                    <a:solidFill>
                      <a:srgbClr val="FF0000"/>
                    </a:solidFill>
                  </a:tcPr>
                </a:tc>
              </a:tr>
              <a:tr h="314960">
                <a:tc>
                  <a:txBody>
                    <a:bodyPr/>
                    <a:lstStyle/>
                    <a:p>
                      <a:pPr algn="ctr"/>
                      <a:r>
                        <a:rPr lang="en-US" sz="1100" dirty="0" smtClean="0"/>
                        <a:t>7</a:t>
                      </a:r>
                      <a:endParaRPr lang="en-US" sz="1100" dirty="0"/>
                    </a:p>
                  </a:txBody>
                  <a:tcPr anchor="ctr">
                    <a:solidFill>
                      <a:srgbClr val="00B0F0"/>
                    </a:solidFill>
                  </a:tcPr>
                </a:tc>
                <a:tc vMerge="1">
                  <a:txBody>
                    <a:bodyPr/>
                    <a:lstStyle/>
                    <a:p>
                      <a:endParaRPr lang="en-US"/>
                    </a:p>
                  </a:txBody>
                  <a:tcPr/>
                </a:tc>
                <a:tc>
                  <a:txBody>
                    <a:bodyPr/>
                    <a:lstStyle/>
                    <a:p>
                      <a:pPr algn="ctr"/>
                      <a:r>
                        <a:rPr lang="en-US" sz="1100" dirty="0" smtClean="0"/>
                        <a:t>Other (</a:t>
                      </a:r>
                      <a:r>
                        <a:rPr lang="en-US" sz="1100" i="1" dirty="0" smtClean="0"/>
                        <a:t>i.e. general purpose, construction, student, miscellaneous</a:t>
                      </a:r>
                      <a:r>
                        <a:rPr lang="en-US" sz="1100" dirty="0" smtClean="0"/>
                        <a:t>)</a:t>
                      </a:r>
                    </a:p>
                  </a:txBody>
                  <a:tcPr anchor="ctr"/>
                </a:tc>
                <a:tc>
                  <a:txBody>
                    <a:bodyPr/>
                    <a:lstStyle/>
                    <a:p>
                      <a:endParaRPr lang="en-US" dirty="0"/>
                    </a:p>
                  </a:txBody>
                  <a:tcPr/>
                </a:tc>
                <a:tc>
                  <a:txBody>
                    <a:bodyPr/>
                    <a:lstStyle/>
                    <a:p>
                      <a:endParaRPr lang="en-US" dirty="0"/>
                    </a:p>
                  </a:txBody>
                  <a:tcPr vert="vert" anchor="ctr"/>
                </a:tc>
                <a:tc>
                  <a:txBody>
                    <a:bodyPr/>
                    <a:lstStyle/>
                    <a:p>
                      <a:endParaRPr lang="en-US"/>
                    </a:p>
                  </a:txBody>
                  <a:tcPr vert="vert" anchor="ctr"/>
                </a:tc>
                <a:tc>
                  <a:txBody>
                    <a:bodyPr/>
                    <a:lstStyle/>
                    <a:p>
                      <a:endParaRPr lang="en-US"/>
                    </a:p>
                  </a:txBody>
                  <a:tcPr vert="vert" anchor="ctr"/>
                </a:tc>
                <a:tc>
                  <a:txBody>
                    <a:bodyPr/>
                    <a:lstStyle/>
                    <a:p>
                      <a:pPr algn="ctr"/>
                      <a:r>
                        <a:rPr lang="en-US" sz="1100" dirty="0" smtClean="0"/>
                        <a:t>X</a:t>
                      </a:r>
                      <a:endParaRPr lang="en-US" sz="1100" dirty="0"/>
                    </a:p>
                  </a:txBody>
                  <a:tcPr vert="vert" anchor="ctr">
                    <a:solidFill>
                      <a:srgbClr val="FF0000"/>
                    </a:solidFill>
                  </a:tcPr>
                </a:tc>
              </a:tr>
            </a:tbl>
          </a:graphicData>
        </a:graphic>
      </p:graphicFrame>
      <p:sp>
        <p:nvSpPr>
          <p:cNvPr id="3" name="TextBox 2"/>
          <p:cNvSpPr txBox="1"/>
          <p:nvPr/>
        </p:nvSpPr>
        <p:spPr>
          <a:xfrm>
            <a:off x="1066800" y="6248400"/>
            <a:ext cx="6858000" cy="400110"/>
          </a:xfrm>
          <a:prstGeom prst="rect">
            <a:avLst/>
          </a:prstGeom>
          <a:solidFill>
            <a:srgbClr val="0060B2"/>
          </a:solidFill>
        </p:spPr>
        <p:txBody>
          <a:bodyPr wrap="square" rtlCol="0">
            <a:spAutoFit/>
          </a:bodyPr>
          <a:lstStyle/>
          <a:p>
            <a:pPr algn="ctr"/>
            <a:r>
              <a:rPr lang="en-US" sz="1000" b="1" dirty="0">
                <a:solidFill>
                  <a:srgbClr val="FFFFFF"/>
                </a:solidFill>
              </a:rPr>
              <a:t>OMG</a:t>
            </a:r>
            <a:r>
              <a:rPr lang="en-US" sz="900" b="1" dirty="0">
                <a:solidFill>
                  <a:srgbClr val="FFFFFF"/>
                </a:solidFill>
              </a:rPr>
              <a:t> </a:t>
            </a:r>
            <a:r>
              <a:rPr lang="en-US" sz="900" dirty="0">
                <a:solidFill>
                  <a:srgbClr val="FFFFFF"/>
                </a:solidFill>
              </a:rPr>
              <a:t>= in </a:t>
            </a:r>
            <a:r>
              <a:rPr lang="en-US" sz="900" dirty="0" smtClean="0">
                <a:solidFill>
                  <a:srgbClr val="FFFFFF"/>
                </a:solidFill>
              </a:rPr>
              <a:t>standards process; </a:t>
            </a:r>
            <a:r>
              <a:rPr lang="en-US" sz="900" b="1" dirty="0" smtClean="0">
                <a:solidFill>
                  <a:srgbClr val="FFFFFF"/>
                </a:solidFill>
              </a:rPr>
              <a:t>RDF/OW</a:t>
            </a:r>
            <a:r>
              <a:rPr lang="en-US" sz="900" dirty="0" smtClean="0">
                <a:solidFill>
                  <a:srgbClr val="FFFFFF"/>
                </a:solidFill>
              </a:rPr>
              <a:t>L = in Web Ontology Language; </a:t>
            </a:r>
            <a:r>
              <a:rPr lang="en-US" sz="1000" b="1" dirty="0">
                <a:solidFill>
                  <a:srgbClr val="FFFFFF"/>
                </a:solidFill>
              </a:rPr>
              <a:t>Beta</a:t>
            </a:r>
            <a:r>
              <a:rPr lang="en-US" sz="900" b="1" dirty="0">
                <a:solidFill>
                  <a:srgbClr val="FFFFFF"/>
                </a:solidFill>
              </a:rPr>
              <a:t> </a:t>
            </a:r>
            <a:r>
              <a:rPr lang="en-US" sz="900" dirty="0">
                <a:solidFill>
                  <a:srgbClr val="FFFFFF"/>
                </a:solidFill>
              </a:rPr>
              <a:t>= Model Reviewed by SMEs; </a:t>
            </a:r>
            <a:endParaRPr lang="en-US" sz="900" dirty="0" smtClean="0">
              <a:solidFill>
                <a:srgbClr val="FFFFFF"/>
              </a:solidFill>
            </a:endParaRPr>
          </a:p>
          <a:p>
            <a:pPr algn="ctr"/>
            <a:r>
              <a:rPr lang="en-US" sz="1000" b="1" dirty="0" smtClean="0">
                <a:solidFill>
                  <a:srgbClr val="FFFFFF"/>
                </a:solidFill>
              </a:rPr>
              <a:t>Model</a:t>
            </a:r>
            <a:r>
              <a:rPr lang="en-US" sz="900" b="1" dirty="0" smtClean="0">
                <a:solidFill>
                  <a:srgbClr val="FFFFFF"/>
                </a:solidFill>
              </a:rPr>
              <a:t> </a:t>
            </a:r>
            <a:r>
              <a:rPr lang="en-US" sz="900" dirty="0">
                <a:solidFill>
                  <a:srgbClr val="FFFFFF"/>
                </a:solidFill>
              </a:rPr>
              <a:t>= Modeled in Enterprise Architect;</a:t>
            </a:r>
            <a:r>
              <a:rPr lang="en-US" sz="900" b="1" dirty="0">
                <a:solidFill>
                  <a:srgbClr val="FFFFFF"/>
                </a:solidFill>
              </a:rPr>
              <a:t> </a:t>
            </a:r>
            <a:endParaRPr lang="en-US" sz="900" dirty="0">
              <a:solidFill>
                <a:srgbClr val="FFFFFF"/>
              </a:solidFill>
            </a:endParaRPr>
          </a:p>
        </p:txBody>
      </p:sp>
    </p:spTree>
    <p:extLst>
      <p:ext uri="{BB962C8B-B14F-4D97-AF65-F5344CB8AC3E}">
        <p14:creationId xmlns:p14="http://schemas.microsoft.com/office/powerpoint/2010/main" val="248013621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445801647"/>
              </p:ext>
            </p:extLst>
          </p:nvPr>
        </p:nvGraphicFramePr>
        <p:xfrm>
          <a:off x="152401" y="1066800"/>
          <a:ext cx="8859334" cy="5154991"/>
        </p:xfrm>
        <a:graphic>
          <a:graphicData uri="http://schemas.openxmlformats.org/drawingml/2006/table">
            <a:tbl>
              <a:tblPr firstRow="1">
                <a:tableStyleId>{ED083AE6-46FA-4A59-8FB0-9F97EB10719F}</a:tableStyleId>
              </a:tblPr>
              <a:tblGrid>
                <a:gridCol w="761999"/>
                <a:gridCol w="1219200"/>
                <a:gridCol w="1676400"/>
                <a:gridCol w="1371600"/>
                <a:gridCol w="1786182"/>
                <a:gridCol w="506466"/>
                <a:gridCol w="461246"/>
                <a:gridCol w="466640"/>
                <a:gridCol w="609601"/>
              </a:tblGrid>
              <a:tr h="228600">
                <a:tc gridSpan="9">
                  <a:txBody>
                    <a:bodyPr/>
                    <a:lstStyle/>
                    <a:p>
                      <a:pPr algn="ctr"/>
                      <a:r>
                        <a:rPr lang="en-US" sz="1200" dirty="0" smtClean="0">
                          <a:solidFill>
                            <a:schemeClr val="bg1"/>
                          </a:solidFill>
                        </a:rPr>
                        <a:t>Reference Data (product) Semantics</a:t>
                      </a:r>
                      <a:endParaRPr lang="en-US" sz="1200" dirty="0">
                        <a:solidFill>
                          <a:schemeClr val="bg1"/>
                        </a:solidFill>
                      </a:endParaRPr>
                    </a:p>
                  </a:txBody>
                  <a:tcPr>
                    <a:solidFill>
                      <a:schemeClr val="tx1"/>
                    </a:solidFill>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c hMerge="1">
                  <a:txBody>
                    <a:bodyPr/>
                    <a:lstStyle/>
                    <a:p>
                      <a:endParaRPr lang="en-US"/>
                    </a:p>
                  </a:txBody>
                  <a:tcPr/>
                </a:tc>
                <a:tc hMerge="1">
                  <a:txBody>
                    <a:bodyPr/>
                    <a:lstStyle/>
                    <a:p>
                      <a:endParaRPr lang="en-US"/>
                    </a:p>
                  </a:txBody>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r>
              <a:tr h="335280">
                <a:tc>
                  <a:txBody>
                    <a:bodyPr/>
                    <a:lstStyle/>
                    <a:p>
                      <a:pPr algn="ctr"/>
                      <a:r>
                        <a:rPr lang="en-US" sz="1050" b="1" dirty="0" smtClean="0"/>
                        <a:t>Phase</a:t>
                      </a:r>
                      <a:endParaRPr lang="en-US" sz="1050" b="1" dirty="0"/>
                    </a:p>
                  </a:txBody>
                  <a:tcPr anchor="ctr">
                    <a:solidFill>
                      <a:schemeClr val="bg1">
                        <a:lumMod val="85000"/>
                      </a:schemeClr>
                    </a:solidFill>
                  </a:tcPr>
                </a:tc>
                <a:tc>
                  <a:txBody>
                    <a:bodyPr/>
                    <a:lstStyle/>
                    <a:p>
                      <a:pPr algn="ctr"/>
                      <a:r>
                        <a:rPr lang="en-US" sz="1200" b="1" dirty="0" smtClean="0"/>
                        <a:t>Domain</a:t>
                      </a:r>
                      <a:endParaRPr lang="en-US" sz="1200" b="1" dirty="0"/>
                    </a:p>
                  </a:txBody>
                  <a:tcPr anchor="ctr">
                    <a:solidFill>
                      <a:schemeClr val="bg1">
                        <a:lumMod val="85000"/>
                      </a:schemeClr>
                    </a:solidFill>
                  </a:tcPr>
                </a:tc>
                <a:tc>
                  <a:txBody>
                    <a:bodyPr/>
                    <a:lstStyle/>
                    <a:p>
                      <a:pPr algn="ctr"/>
                      <a:r>
                        <a:rPr lang="en-US" sz="1200" b="1" dirty="0" smtClean="0"/>
                        <a:t>Sub-Domain</a:t>
                      </a:r>
                      <a:endParaRPr lang="en-US" sz="1200" b="1" dirty="0"/>
                    </a:p>
                  </a:txBody>
                  <a:tcPr anchor="ctr">
                    <a:solidFill>
                      <a:schemeClr val="bg1">
                        <a:lumMod val="85000"/>
                      </a:schemeClr>
                    </a:solidFill>
                  </a:tcPr>
                </a:tc>
                <a:tc>
                  <a:txBody>
                    <a:bodyPr/>
                    <a:lstStyle/>
                    <a:p>
                      <a:pPr algn="ctr"/>
                      <a:r>
                        <a:rPr lang="en-US" sz="1200" b="1" dirty="0" smtClean="0"/>
                        <a:t>Class</a:t>
                      </a:r>
                      <a:endParaRPr lang="en-US" sz="1200" b="1" dirty="0"/>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smtClean="0"/>
                        <a:t>Dependency</a:t>
                      </a:r>
                      <a:endParaRPr lang="en-US" sz="1200" b="1" dirty="0"/>
                    </a:p>
                  </a:txBody>
                  <a:tcPr anchor="ctr">
                    <a:solidFill>
                      <a:schemeClr val="bg1">
                        <a:lumMod val="85000"/>
                      </a:schemeClr>
                    </a:solidFill>
                  </a:tcPr>
                </a:tc>
                <a:tc>
                  <a:txBody>
                    <a:bodyPr/>
                    <a:lstStyle/>
                    <a:p>
                      <a:pPr algn="ctr"/>
                      <a:r>
                        <a:rPr lang="en-US" sz="900" b="1" dirty="0" smtClean="0"/>
                        <a:t>OMG</a:t>
                      </a:r>
                      <a:endParaRPr lang="en-US" sz="900" b="1" dirty="0"/>
                    </a:p>
                  </a:txBody>
                  <a:tcPr anchor="ctr">
                    <a:solidFill>
                      <a:schemeClr val="bg1">
                        <a:lumMod val="85000"/>
                      </a:schemeClr>
                    </a:solidFill>
                  </a:tcPr>
                </a:tc>
                <a:tc>
                  <a:txBody>
                    <a:bodyPr/>
                    <a:lstStyle/>
                    <a:p>
                      <a:pPr algn="ctr"/>
                      <a:r>
                        <a:rPr lang="en-US" sz="900" b="1" dirty="0" smtClean="0"/>
                        <a:t>RDF/OWL</a:t>
                      </a:r>
                      <a:endParaRPr lang="en-US" sz="900" b="1" dirty="0"/>
                    </a:p>
                  </a:txBody>
                  <a:tcPr anchor="ctr">
                    <a:solidFill>
                      <a:schemeClr val="bg1">
                        <a:lumMod val="85000"/>
                      </a:schemeClr>
                    </a:solidFill>
                  </a:tcPr>
                </a:tc>
                <a:tc>
                  <a:txBody>
                    <a:bodyPr/>
                    <a:lstStyle/>
                    <a:p>
                      <a:pPr algn="ctr"/>
                      <a:r>
                        <a:rPr lang="en-US" sz="900" b="1" dirty="0" smtClean="0"/>
                        <a:t>Beta</a:t>
                      </a:r>
                      <a:endParaRPr lang="en-US" sz="900" b="1" dirty="0"/>
                    </a:p>
                  </a:txBody>
                  <a:tcPr anchor="ctr">
                    <a:solidFill>
                      <a:schemeClr val="bg1">
                        <a:lumMod val="85000"/>
                      </a:schemeClr>
                    </a:solidFill>
                  </a:tcPr>
                </a:tc>
                <a:tc>
                  <a:txBody>
                    <a:bodyPr/>
                    <a:lstStyle/>
                    <a:p>
                      <a:pPr algn="ctr"/>
                      <a:r>
                        <a:rPr lang="en-US" sz="900" b="1" dirty="0" smtClean="0"/>
                        <a:t>Model</a:t>
                      </a:r>
                      <a:endParaRPr lang="en-US" sz="900" b="1" dirty="0"/>
                    </a:p>
                  </a:txBody>
                  <a:tcPr anchor="ctr">
                    <a:solidFill>
                      <a:schemeClr val="bg1">
                        <a:lumMod val="85000"/>
                      </a:schemeClr>
                    </a:solidFill>
                  </a:tcPr>
                </a:tc>
              </a:tr>
              <a:tr h="339151">
                <a:tc>
                  <a:txBody>
                    <a:bodyPr/>
                    <a:lstStyle/>
                    <a:p>
                      <a:pPr algn="ctr"/>
                      <a:r>
                        <a:rPr lang="en-US" sz="1100" dirty="0" smtClean="0">
                          <a:solidFill>
                            <a:schemeClr val="tx1"/>
                          </a:solidFill>
                        </a:rPr>
                        <a:t>3</a:t>
                      </a:r>
                      <a:endParaRPr lang="en-US" sz="1100" dirty="0">
                        <a:solidFill>
                          <a:schemeClr val="tx1"/>
                        </a:solidFill>
                      </a:endParaRPr>
                    </a:p>
                  </a:txBody>
                  <a:tcPr anchor="ctr">
                    <a:solidFill>
                      <a:srgbClr val="0070C0"/>
                    </a:solidFill>
                  </a:tcPr>
                </a:tc>
                <a:tc rowSpan="8">
                  <a:txBody>
                    <a:bodyPr/>
                    <a:lstStyle/>
                    <a:p>
                      <a:pPr algn="ctr"/>
                      <a:r>
                        <a:rPr lang="en-US" sz="1100" dirty="0" smtClean="0"/>
                        <a:t>Derivatives</a:t>
                      </a:r>
                      <a:endParaRPr lang="en-US" sz="1100" dirty="0"/>
                    </a:p>
                  </a:txBody>
                  <a:tcPr anchor="ctr">
                    <a:solidFill>
                      <a:schemeClr val="bg1"/>
                    </a:solidFill>
                  </a:tcPr>
                </a:tc>
                <a:tc>
                  <a:txBody>
                    <a:bodyPr/>
                    <a:lstStyle/>
                    <a:p>
                      <a:pPr algn="ctr"/>
                      <a:r>
                        <a:rPr lang="en-US" sz="1100" dirty="0" smtClean="0"/>
                        <a:t>Common Concepts</a:t>
                      </a:r>
                      <a:endParaRPr lang="en-US" sz="1100" dirty="0"/>
                    </a:p>
                  </a:txBody>
                  <a:tcPr anchor="ctr">
                    <a:solidFill>
                      <a:schemeClr val="bg1"/>
                    </a:solidFill>
                  </a:tcPr>
                </a:tc>
                <a:tc>
                  <a:txBody>
                    <a:bodyPr/>
                    <a:lstStyle/>
                    <a:p>
                      <a:endParaRPr lang="en-US" sz="1100" dirty="0"/>
                    </a:p>
                  </a:txBody>
                  <a:tcPr>
                    <a:solidFill>
                      <a:schemeClr val="bg1"/>
                    </a:solidFill>
                  </a:tcPr>
                </a:tc>
                <a:tc>
                  <a:txBody>
                    <a:bodyPr/>
                    <a:lstStyle/>
                    <a:p>
                      <a:pPr algn="ctr"/>
                      <a:endParaRPr lang="en-US" sz="1100" i="1" dirty="0"/>
                    </a:p>
                  </a:txBody>
                  <a:tcPr anchor="ctr">
                    <a:solidFill>
                      <a:schemeClr val="bg1"/>
                    </a:solidFill>
                  </a:tcPr>
                </a:tc>
                <a:tc>
                  <a:txBody>
                    <a:bodyPr/>
                    <a:lstStyle/>
                    <a:p>
                      <a:pPr algn="ctr"/>
                      <a:endParaRPr lang="en-US" sz="1100" dirty="0">
                        <a:solidFill>
                          <a:schemeClr val="bg1"/>
                        </a:solidFill>
                      </a:endParaRPr>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184021">
                <a:tc>
                  <a:txBody>
                    <a:bodyPr/>
                    <a:lstStyle/>
                    <a:p>
                      <a:pPr algn="ctr"/>
                      <a:r>
                        <a:rPr lang="en-US" sz="1100" dirty="0" smtClean="0"/>
                        <a:t>4</a:t>
                      </a:r>
                      <a:endParaRPr lang="en-US" sz="1100" dirty="0"/>
                    </a:p>
                  </a:txBody>
                  <a:tcPr anchor="ctr">
                    <a:solidFill>
                      <a:srgbClr val="B10F9E"/>
                    </a:solidFill>
                  </a:tcPr>
                </a:tc>
                <a:tc vMerge="1">
                  <a:txBody>
                    <a:bodyPr/>
                    <a:lstStyle/>
                    <a:p>
                      <a:endParaRPr lang="en-US"/>
                    </a:p>
                  </a:txBody>
                  <a:tcPr/>
                </a:tc>
                <a:tc rowSpan="6">
                  <a:txBody>
                    <a:bodyPr/>
                    <a:lstStyle/>
                    <a:p>
                      <a:pPr algn="ctr"/>
                      <a:r>
                        <a:rPr lang="en-US" sz="1100" dirty="0" smtClean="0"/>
                        <a:t>OTC Derivatives</a:t>
                      </a:r>
                      <a:endParaRPr lang="en-US" sz="1100" dirty="0"/>
                    </a:p>
                  </a:txBody>
                  <a:tcPr anchor="ctr">
                    <a:solidFill>
                      <a:schemeClr val="bg1"/>
                    </a:solidFill>
                  </a:tcPr>
                </a:tc>
                <a:tc>
                  <a:txBody>
                    <a:bodyPr/>
                    <a:lstStyle/>
                    <a:p>
                      <a:pPr algn="ctr"/>
                      <a:r>
                        <a:rPr lang="en-US" sz="1100" dirty="0" smtClean="0"/>
                        <a:t>Rate Based</a:t>
                      </a:r>
                      <a:endParaRPr lang="en-US" sz="1100" dirty="0"/>
                    </a:p>
                  </a:txBody>
                  <a:tcPr anchor="ctr">
                    <a:solidFill>
                      <a:schemeClr val="bg1"/>
                    </a:solidFill>
                  </a:tcPr>
                </a:tc>
                <a:tc>
                  <a:txBody>
                    <a:bodyPr/>
                    <a:lstStyle/>
                    <a:p>
                      <a:pPr algn="ctr"/>
                      <a:r>
                        <a:rPr lang="en-US" sz="1100" i="1" dirty="0" smtClean="0"/>
                        <a:t>Dependent on indices</a:t>
                      </a:r>
                      <a:endParaRPr lang="en-US" sz="1100" i="1" dirty="0"/>
                    </a:p>
                  </a:txBody>
                  <a:tcPr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762000">
                <a:tc>
                  <a:txBody>
                    <a:bodyPr/>
                    <a:lstStyle/>
                    <a:p>
                      <a:pPr algn="ctr"/>
                      <a:r>
                        <a:rPr lang="en-US" sz="1100" dirty="0" smtClean="0">
                          <a:solidFill>
                            <a:schemeClr val="tx1"/>
                          </a:solidFill>
                        </a:rPr>
                        <a:t>4</a:t>
                      </a:r>
                      <a:endParaRPr lang="en-US" sz="1100" dirty="0">
                        <a:solidFill>
                          <a:schemeClr val="tx1"/>
                        </a:solidFill>
                      </a:endParaRPr>
                    </a:p>
                  </a:txBody>
                  <a:tcPr anchor="ctr">
                    <a:solidFill>
                      <a:srgbClr val="B10F9E"/>
                    </a:solidFill>
                  </a:tcPr>
                </a:tc>
                <a:tc vMerge="1">
                  <a:txBody>
                    <a:bodyPr/>
                    <a:lstStyle/>
                    <a:p>
                      <a:endParaRPr lang="en-US"/>
                    </a:p>
                  </a:txBody>
                  <a:tcPr/>
                </a:tc>
                <a:tc vMerge="1">
                  <a:txBody>
                    <a:bodyPr/>
                    <a:lstStyle/>
                    <a:p>
                      <a:endParaRPr lang="en-US"/>
                    </a:p>
                  </a:txBody>
                  <a:tcPr/>
                </a:tc>
                <a:tc>
                  <a:txBody>
                    <a:bodyPr/>
                    <a:lstStyle/>
                    <a:p>
                      <a:pPr algn="ctr"/>
                      <a:r>
                        <a:rPr lang="en-US" sz="1100" dirty="0" smtClean="0"/>
                        <a:t>Credit Default</a:t>
                      </a:r>
                      <a:endParaRPr lang="en-US" sz="1100" dirty="0"/>
                    </a:p>
                  </a:txBody>
                  <a:tcPr anchor="ctr">
                    <a:solidFill>
                      <a:schemeClr val="bg1"/>
                    </a:solidFill>
                  </a:tcPr>
                </a:tc>
                <a:tc>
                  <a:txBody>
                    <a:bodyPr/>
                    <a:lstStyle/>
                    <a:p>
                      <a:pPr algn="ctr"/>
                      <a:r>
                        <a:rPr lang="en-US" sz="1100" i="1" dirty="0" smtClean="0"/>
                        <a:t>Dependent on common concepts</a:t>
                      </a:r>
                      <a:r>
                        <a:rPr lang="en-US" sz="1100" i="1" baseline="0" dirty="0" smtClean="0"/>
                        <a:t> for loans, common debt terms, indices</a:t>
                      </a:r>
                      <a:endParaRPr lang="en-US" sz="1100" i="1" dirty="0"/>
                    </a:p>
                  </a:txBody>
                  <a:tcPr anchor="ctr">
                    <a:solidFill>
                      <a:schemeClr val="bg1"/>
                    </a:solidFill>
                  </a:tcPr>
                </a:tc>
                <a:tc>
                  <a:txBody>
                    <a:bodyPr/>
                    <a:lstStyle/>
                    <a:p>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209877">
                <a:tc>
                  <a:txBody>
                    <a:bodyPr/>
                    <a:lstStyle/>
                    <a:p>
                      <a:pPr algn="ctr"/>
                      <a:r>
                        <a:rPr lang="en-US" sz="1100" dirty="0" smtClean="0"/>
                        <a:t>4</a:t>
                      </a:r>
                      <a:endParaRPr lang="en-US" sz="1100" dirty="0"/>
                    </a:p>
                  </a:txBody>
                  <a:tcPr anchor="ctr">
                    <a:solidFill>
                      <a:srgbClr val="B10F9E"/>
                    </a:solidFill>
                  </a:tcPr>
                </a:tc>
                <a:tc vMerge="1">
                  <a:txBody>
                    <a:bodyPr/>
                    <a:lstStyle/>
                    <a:p>
                      <a:endParaRPr lang="en-US"/>
                    </a:p>
                  </a:txBody>
                  <a:tcPr/>
                </a:tc>
                <a:tc vMerge="1">
                  <a:txBody>
                    <a:bodyPr/>
                    <a:lstStyle/>
                    <a:p>
                      <a:endParaRPr lang="en-US"/>
                    </a:p>
                  </a:txBody>
                  <a:tcPr/>
                </a:tc>
                <a:tc>
                  <a:txBody>
                    <a:bodyPr/>
                    <a:lstStyle/>
                    <a:p>
                      <a:pPr algn="ctr"/>
                      <a:r>
                        <a:rPr lang="en-US" sz="1100" dirty="0" smtClean="0"/>
                        <a:t>Foreign</a:t>
                      </a:r>
                      <a:r>
                        <a:rPr lang="en-US" sz="1100" baseline="0" dirty="0" smtClean="0"/>
                        <a:t> Exchange</a:t>
                      </a:r>
                      <a:endParaRPr lang="en-US" sz="1100" dirty="0"/>
                    </a:p>
                  </a:txBody>
                  <a:tcPr anchor="ctr">
                    <a:solidFill>
                      <a:schemeClr val="bg1"/>
                    </a:solidFill>
                  </a:tcPr>
                </a:tc>
                <a:tc>
                  <a:txBody>
                    <a:bodyPr/>
                    <a:lstStyle/>
                    <a:p>
                      <a:pPr algn="ctr"/>
                      <a:endParaRPr lang="en-US" sz="1100" i="1" dirty="0"/>
                    </a:p>
                  </a:txBody>
                  <a:tcPr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594360">
                <a:tc>
                  <a:txBody>
                    <a:bodyPr/>
                    <a:lstStyle/>
                    <a:p>
                      <a:pPr algn="ctr"/>
                      <a:r>
                        <a:rPr lang="en-US" sz="1100" dirty="0" smtClean="0"/>
                        <a:t>7</a:t>
                      </a:r>
                      <a:endParaRPr lang="en-US" sz="1100" dirty="0"/>
                    </a:p>
                  </a:txBody>
                  <a:tcPr anchor="ctr">
                    <a:solidFill>
                      <a:srgbClr val="00B0F0"/>
                    </a:solidFill>
                  </a:tcPr>
                </a:tc>
                <a:tc vMerge="1">
                  <a:txBody>
                    <a:bodyPr/>
                    <a:lstStyle/>
                    <a:p>
                      <a:endParaRPr lang="en-US"/>
                    </a:p>
                  </a:txBody>
                  <a:tcPr/>
                </a:tc>
                <a:tc vMerge="1">
                  <a:txBody>
                    <a:bodyPr/>
                    <a:lstStyle/>
                    <a:p>
                      <a:endParaRPr lang="en-US"/>
                    </a:p>
                  </a:txBody>
                  <a:tcPr/>
                </a:tc>
                <a:tc>
                  <a:txBody>
                    <a:bodyPr/>
                    <a:lstStyle/>
                    <a:p>
                      <a:pPr algn="ctr"/>
                      <a:r>
                        <a:rPr lang="en-US" sz="1100" dirty="0" smtClean="0"/>
                        <a:t>Asset</a:t>
                      </a:r>
                      <a:endParaRPr lang="en-US" sz="1100" dirty="0"/>
                    </a:p>
                  </a:txBody>
                  <a:tcPr anchor="ctr">
                    <a:solidFill>
                      <a:schemeClr val="bg1"/>
                    </a:solidFill>
                  </a:tcPr>
                </a:tc>
                <a:tc>
                  <a:txBody>
                    <a:bodyPr/>
                    <a:lstStyle/>
                    <a:p>
                      <a:pPr algn="ctr"/>
                      <a:r>
                        <a:rPr lang="en-US" sz="1100" i="1" dirty="0" smtClean="0"/>
                        <a:t>Dependent on equities, bonds,</a:t>
                      </a:r>
                      <a:r>
                        <a:rPr lang="en-US" sz="1100" i="1" baseline="0" dirty="0" smtClean="0"/>
                        <a:t> common debt terms</a:t>
                      </a:r>
                      <a:endParaRPr lang="en-US" sz="1100" i="1" dirty="0"/>
                    </a:p>
                  </a:txBody>
                  <a:tcPr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129540">
                <a:tc>
                  <a:txBody>
                    <a:bodyPr/>
                    <a:lstStyle/>
                    <a:p>
                      <a:pPr algn="ctr"/>
                      <a:r>
                        <a:rPr lang="en-US" sz="1100" dirty="0" smtClean="0"/>
                        <a:t>7</a:t>
                      </a:r>
                      <a:endParaRPr lang="en-US" sz="1100" dirty="0"/>
                    </a:p>
                  </a:txBody>
                  <a:tcPr anchor="ctr">
                    <a:solidFill>
                      <a:srgbClr val="00B0F0"/>
                    </a:solidFill>
                  </a:tcPr>
                </a:tc>
                <a:tc vMerge="1">
                  <a:txBody>
                    <a:bodyPr/>
                    <a:lstStyle/>
                    <a:p>
                      <a:endParaRPr lang="en-US"/>
                    </a:p>
                  </a:txBody>
                  <a:tcPr/>
                </a:tc>
                <a:tc vMerge="1">
                  <a:txBody>
                    <a:bodyPr/>
                    <a:lstStyle/>
                    <a:p>
                      <a:endParaRPr lang="en-US"/>
                    </a:p>
                  </a:txBody>
                  <a:tcPr/>
                </a:tc>
                <a:tc>
                  <a:txBody>
                    <a:bodyPr/>
                    <a:lstStyle/>
                    <a:p>
                      <a:pPr algn="ctr"/>
                      <a:r>
                        <a:rPr lang="en-US" sz="1100" dirty="0" smtClean="0"/>
                        <a:t>Commodity</a:t>
                      </a:r>
                      <a:endParaRPr lang="en-US" sz="1100" dirty="0"/>
                    </a:p>
                  </a:txBody>
                  <a:tcPr anchor="ctr">
                    <a:solidFill>
                      <a:schemeClr val="bg1"/>
                    </a:solidFill>
                  </a:tcPr>
                </a:tc>
                <a:tc>
                  <a:txBody>
                    <a:bodyPr/>
                    <a:lstStyle/>
                    <a:p>
                      <a:pPr algn="ctr"/>
                      <a:endParaRPr lang="en-US" sz="1100" i="1" dirty="0"/>
                    </a:p>
                  </a:txBody>
                  <a:tcPr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414210">
                <a:tc>
                  <a:txBody>
                    <a:bodyPr/>
                    <a:lstStyle/>
                    <a:p>
                      <a:pPr algn="ctr"/>
                      <a:r>
                        <a:rPr lang="en-US" sz="1100" dirty="0" smtClean="0">
                          <a:solidFill>
                            <a:schemeClr val="tx1"/>
                          </a:solidFill>
                        </a:rPr>
                        <a:t>7</a:t>
                      </a:r>
                      <a:endParaRPr lang="en-US" sz="1100" dirty="0">
                        <a:solidFill>
                          <a:schemeClr val="tx1"/>
                        </a:solidFill>
                      </a:endParaRPr>
                    </a:p>
                  </a:txBody>
                  <a:tcPr anchor="ctr">
                    <a:solidFill>
                      <a:srgbClr val="00B0F0"/>
                    </a:solidFill>
                  </a:tcPr>
                </a:tc>
                <a:tc vMerge="1">
                  <a:txBody>
                    <a:bodyPr/>
                    <a:lstStyle/>
                    <a:p>
                      <a:pPr algn="ctr"/>
                      <a:endParaRPr lang="en-US" sz="1100" dirty="0"/>
                    </a:p>
                  </a:txBody>
                  <a:tcPr/>
                </a:tc>
                <a:tc vMerge="1">
                  <a:txBody>
                    <a:bodyPr/>
                    <a:lstStyle/>
                    <a:p>
                      <a:endParaRPr lang="en-US" sz="1100" dirty="0"/>
                    </a:p>
                  </a:txBody>
                  <a:tcPr/>
                </a:tc>
                <a:tc>
                  <a:txBody>
                    <a:bodyPr/>
                    <a:lstStyle/>
                    <a:p>
                      <a:pPr algn="ctr"/>
                      <a:r>
                        <a:rPr lang="en-US" sz="1100" dirty="0" smtClean="0"/>
                        <a:t>Contracts for Difference</a:t>
                      </a:r>
                      <a:endParaRPr lang="en-US" sz="1100" dirty="0"/>
                    </a:p>
                  </a:txBody>
                  <a:tcPr anchor="ctr">
                    <a:solidFill>
                      <a:schemeClr val="bg1"/>
                    </a:solidFill>
                  </a:tcPr>
                </a:tc>
                <a:tc>
                  <a:txBody>
                    <a:bodyPr/>
                    <a:lstStyle/>
                    <a:p>
                      <a:pPr algn="ctr"/>
                      <a:endParaRPr lang="en-US" sz="1100" i="1" dirty="0"/>
                    </a:p>
                  </a:txBody>
                  <a:tcPr anchor="ctr">
                    <a:solidFill>
                      <a:schemeClr val="bg1"/>
                    </a:solidFill>
                  </a:tcPr>
                </a:tc>
                <a:tc>
                  <a:txBody>
                    <a:bodyPr/>
                    <a:lstStyle/>
                    <a:p>
                      <a:pPr algn="ctr"/>
                      <a:endParaRPr lang="en-US" sz="1100" dirty="0">
                        <a:solidFill>
                          <a:schemeClr val="bg1"/>
                        </a:solidFill>
                      </a:endParaRPr>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414210">
                <a:tc>
                  <a:txBody>
                    <a:bodyPr/>
                    <a:lstStyle/>
                    <a:p>
                      <a:pPr algn="ctr"/>
                      <a:r>
                        <a:rPr lang="en-US" sz="1100" dirty="0" smtClean="0">
                          <a:solidFill>
                            <a:schemeClr val="tx1"/>
                          </a:solidFill>
                        </a:rPr>
                        <a:t>8</a:t>
                      </a:r>
                      <a:endParaRPr lang="en-US" sz="1100" dirty="0">
                        <a:solidFill>
                          <a:schemeClr val="tx1"/>
                        </a:solidFill>
                      </a:endParaRPr>
                    </a:p>
                  </a:txBody>
                  <a:tcPr anchor="ctr">
                    <a:solidFill>
                      <a:schemeClr val="accent6">
                        <a:lumMod val="60000"/>
                        <a:lumOff val="40000"/>
                      </a:schemeClr>
                    </a:solidFill>
                  </a:tcPr>
                </a:tc>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Exchange Traded</a:t>
                      </a:r>
                    </a:p>
                    <a:p>
                      <a:pPr algn="ctr"/>
                      <a:endParaRPr lang="en-US" sz="1100" dirty="0"/>
                    </a:p>
                  </a:txBody>
                  <a:tcPr anchor="ctr">
                    <a:solidFill>
                      <a:schemeClr val="bg1"/>
                    </a:solidFill>
                  </a:tcPr>
                </a:tc>
                <a:tc>
                  <a:txBody>
                    <a:bodyPr/>
                    <a:lstStyle/>
                    <a:p>
                      <a:pPr algn="ctr"/>
                      <a:endParaRPr lang="en-US" sz="1100" dirty="0"/>
                    </a:p>
                  </a:txBody>
                  <a:tcPr anchor="ctr">
                    <a:solidFill>
                      <a:schemeClr val="bg1"/>
                    </a:solidFill>
                  </a:tcPr>
                </a:tc>
                <a:tc>
                  <a:txBody>
                    <a:bodyPr/>
                    <a:lstStyle/>
                    <a:p>
                      <a:pPr algn="ctr"/>
                      <a:endParaRPr lang="en-US" sz="1100" i="1" dirty="0"/>
                    </a:p>
                  </a:txBody>
                  <a:tcPr anchor="ctr">
                    <a:solidFill>
                      <a:schemeClr val="bg1"/>
                    </a:solidFill>
                  </a:tcPr>
                </a:tc>
                <a:tc>
                  <a:txBody>
                    <a:bodyPr/>
                    <a:lstStyle/>
                    <a:p>
                      <a:pPr algn="ctr"/>
                      <a:endParaRPr lang="en-US" sz="1100" dirty="0">
                        <a:solidFill>
                          <a:schemeClr val="bg1"/>
                        </a:solidFill>
                      </a:endParaRPr>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414210">
                <a:tc>
                  <a:txBody>
                    <a:bodyPr/>
                    <a:lstStyle/>
                    <a:p>
                      <a:pPr algn="ctr"/>
                      <a:r>
                        <a:rPr lang="en-US" sz="1100" dirty="0" smtClean="0">
                          <a:solidFill>
                            <a:schemeClr val="tx1"/>
                          </a:solidFill>
                        </a:rPr>
                        <a:t>9</a:t>
                      </a:r>
                      <a:endParaRPr lang="en-US" sz="1100" dirty="0">
                        <a:solidFill>
                          <a:schemeClr val="tx1"/>
                        </a:solidFill>
                      </a:endParaRPr>
                    </a:p>
                  </a:txBody>
                  <a:tcPr anchor="ctr">
                    <a:solidFill>
                      <a:srgbClr val="CC9900"/>
                    </a:solidFill>
                  </a:tcPr>
                </a:tc>
                <a:tc>
                  <a:txBody>
                    <a:bodyPr/>
                    <a:lstStyle/>
                    <a:p>
                      <a:pPr algn="ctr"/>
                      <a:r>
                        <a:rPr lang="en-US" sz="1100" dirty="0" smtClean="0"/>
                        <a:t>Collective Investment Vehicles</a:t>
                      </a:r>
                      <a:endParaRPr lang="en-US" sz="1100" dirty="0"/>
                    </a:p>
                  </a:txBody>
                  <a:tcPr anchor="ctr">
                    <a:solidFill>
                      <a:schemeClr val="bg1"/>
                    </a:solidFill>
                  </a:tcPr>
                </a:tc>
                <a:tc>
                  <a:txBody>
                    <a:bodyPr/>
                    <a:lstStyle/>
                    <a:p>
                      <a:pPr algn="ctr"/>
                      <a:endParaRPr lang="en-US" sz="1100" dirty="0"/>
                    </a:p>
                  </a:txBody>
                  <a:tcPr anchor="ctr">
                    <a:solidFill>
                      <a:schemeClr val="bg1"/>
                    </a:solidFill>
                  </a:tcPr>
                </a:tc>
                <a:tc>
                  <a:txBody>
                    <a:bodyPr/>
                    <a:lstStyle/>
                    <a:p>
                      <a:pPr algn="ctr"/>
                      <a:endParaRPr lang="en-US" sz="1100" dirty="0"/>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i="1" dirty="0" smtClean="0"/>
                        <a:t>Dependent on listed instruments, derivatives, indices</a:t>
                      </a:r>
                    </a:p>
                    <a:p>
                      <a:pPr algn="ctr"/>
                      <a:endParaRPr lang="en-US" sz="1100" i="1" dirty="0"/>
                    </a:p>
                  </a:txBody>
                  <a:tcPr anchor="ctr">
                    <a:solidFill>
                      <a:schemeClr val="bg1"/>
                    </a:solidFill>
                  </a:tcPr>
                </a:tc>
                <a:tc>
                  <a:txBody>
                    <a:bodyPr/>
                    <a:lstStyle/>
                    <a:p>
                      <a:pPr algn="ctr"/>
                      <a:endParaRPr lang="en-US" sz="1100" dirty="0">
                        <a:solidFill>
                          <a:schemeClr val="bg1"/>
                        </a:solidFill>
                      </a:endParaRPr>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r h="414210">
                <a:tc>
                  <a:txBody>
                    <a:bodyPr/>
                    <a:lstStyle/>
                    <a:p>
                      <a:pPr algn="ctr"/>
                      <a:r>
                        <a:rPr lang="en-US" sz="1100" dirty="0" smtClean="0">
                          <a:solidFill>
                            <a:schemeClr val="tx1"/>
                          </a:solidFill>
                        </a:rPr>
                        <a:t>10</a:t>
                      </a:r>
                      <a:endParaRPr lang="en-US" sz="1100" dirty="0">
                        <a:solidFill>
                          <a:schemeClr val="tx1"/>
                        </a:solidFill>
                      </a:endParaRPr>
                    </a:p>
                  </a:txBody>
                  <a:tcPr anchor="ctr">
                    <a:solidFill>
                      <a:schemeClr val="accent1">
                        <a:lumMod val="90000"/>
                      </a:schemeClr>
                    </a:solidFill>
                  </a:tcPr>
                </a:tc>
                <a:tc>
                  <a:txBody>
                    <a:bodyPr/>
                    <a:lstStyle/>
                    <a:p>
                      <a:pPr algn="ctr"/>
                      <a:r>
                        <a:rPr lang="en-US" sz="1100" dirty="0" smtClean="0"/>
                        <a:t>Rights</a:t>
                      </a:r>
                      <a:r>
                        <a:rPr lang="en-US" sz="1100" baseline="0" dirty="0" smtClean="0"/>
                        <a:t> &amp; Warrants</a:t>
                      </a:r>
                      <a:endParaRPr lang="en-US" sz="1100" dirty="0"/>
                    </a:p>
                  </a:txBody>
                  <a:tcPr anchor="ctr">
                    <a:solidFill>
                      <a:schemeClr val="bg1"/>
                    </a:solidFill>
                  </a:tcPr>
                </a:tc>
                <a:tc>
                  <a:txBody>
                    <a:bodyPr/>
                    <a:lstStyle/>
                    <a:p>
                      <a:pPr algn="ctr"/>
                      <a:endParaRPr lang="en-US" sz="1100" dirty="0"/>
                    </a:p>
                  </a:txBody>
                  <a:tcPr anchor="ctr">
                    <a:solidFill>
                      <a:schemeClr val="bg1"/>
                    </a:solidFill>
                  </a:tcPr>
                </a:tc>
                <a:tc>
                  <a:txBody>
                    <a:bodyPr/>
                    <a:lstStyle/>
                    <a:p>
                      <a:endParaRPr lang="en-US" sz="1100" dirty="0"/>
                    </a:p>
                  </a:txBody>
                  <a:tcPr>
                    <a:solidFill>
                      <a:schemeClr val="bg1"/>
                    </a:solidFill>
                  </a:tcPr>
                </a:tc>
                <a:tc>
                  <a:txBody>
                    <a:bodyPr/>
                    <a:lstStyle/>
                    <a:p>
                      <a:pPr algn="ctr"/>
                      <a:r>
                        <a:rPr lang="en-US" sz="1100" i="1" dirty="0" smtClean="0"/>
                        <a:t>Dependent on common concepts for all instruments</a:t>
                      </a:r>
                      <a:endParaRPr lang="en-US" sz="1100" i="1" dirty="0"/>
                    </a:p>
                  </a:txBody>
                  <a:tcPr anchor="ctr">
                    <a:solidFill>
                      <a:schemeClr val="bg1"/>
                    </a:solidFill>
                  </a:tcPr>
                </a:tc>
                <a:tc>
                  <a:txBody>
                    <a:bodyPr/>
                    <a:lstStyle/>
                    <a:p>
                      <a:pPr algn="ctr"/>
                      <a:endParaRPr lang="en-US" sz="1100" dirty="0">
                        <a:solidFill>
                          <a:schemeClr val="bg1"/>
                        </a:solidFill>
                      </a:endParaRPr>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endParaRPr lang="en-US" sz="1100" dirty="0"/>
                    </a:p>
                  </a:txBody>
                  <a:tcPr vert="vert" anchor="ctr">
                    <a:solidFill>
                      <a:schemeClr val="bg1"/>
                    </a:solidFill>
                  </a:tcPr>
                </a:tc>
                <a:tc>
                  <a:txBody>
                    <a:bodyPr/>
                    <a:lstStyle/>
                    <a:p>
                      <a:pPr algn="ctr"/>
                      <a:r>
                        <a:rPr lang="en-US" sz="1100" dirty="0" smtClean="0"/>
                        <a:t>x</a:t>
                      </a:r>
                      <a:endParaRPr lang="en-US" sz="1100" dirty="0"/>
                    </a:p>
                  </a:txBody>
                  <a:tcPr vert="vert" anchor="ctr">
                    <a:solidFill>
                      <a:srgbClr val="FF0000"/>
                    </a:solidFill>
                  </a:tcPr>
                </a:tc>
              </a:tr>
            </a:tbl>
          </a:graphicData>
        </a:graphic>
      </p:graphicFrame>
      <p:sp>
        <p:nvSpPr>
          <p:cNvPr id="3" name="TextBox 2"/>
          <p:cNvSpPr txBox="1"/>
          <p:nvPr/>
        </p:nvSpPr>
        <p:spPr>
          <a:xfrm>
            <a:off x="1066800" y="6324600"/>
            <a:ext cx="6858000" cy="400110"/>
          </a:xfrm>
          <a:prstGeom prst="rect">
            <a:avLst/>
          </a:prstGeom>
          <a:solidFill>
            <a:srgbClr val="0060B2"/>
          </a:solidFill>
        </p:spPr>
        <p:txBody>
          <a:bodyPr wrap="square" rtlCol="0">
            <a:spAutoFit/>
          </a:bodyPr>
          <a:lstStyle/>
          <a:p>
            <a:pPr algn="ctr"/>
            <a:r>
              <a:rPr lang="en-US" sz="1000" b="1" dirty="0">
                <a:solidFill>
                  <a:srgbClr val="FFFFFF"/>
                </a:solidFill>
              </a:rPr>
              <a:t>OMG</a:t>
            </a:r>
            <a:r>
              <a:rPr lang="en-US" sz="900" b="1" dirty="0">
                <a:solidFill>
                  <a:srgbClr val="FFFFFF"/>
                </a:solidFill>
              </a:rPr>
              <a:t> </a:t>
            </a:r>
            <a:r>
              <a:rPr lang="en-US" sz="900" dirty="0">
                <a:solidFill>
                  <a:srgbClr val="FFFFFF"/>
                </a:solidFill>
              </a:rPr>
              <a:t>= in standards process; </a:t>
            </a:r>
            <a:r>
              <a:rPr lang="en-US" sz="900" b="1" dirty="0">
                <a:solidFill>
                  <a:srgbClr val="FFFFFF"/>
                </a:solidFill>
              </a:rPr>
              <a:t>RDF/OW</a:t>
            </a:r>
            <a:r>
              <a:rPr lang="en-US" sz="900" dirty="0">
                <a:solidFill>
                  <a:srgbClr val="FFFFFF"/>
                </a:solidFill>
              </a:rPr>
              <a:t>L = in Web Ontology Language; </a:t>
            </a:r>
            <a:r>
              <a:rPr lang="en-US" sz="1000" b="1" dirty="0">
                <a:solidFill>
                  <a:srgbClr val="FFFFFF"/>
                </a:solidFill>
              </a:rPr>
              <a:t>Beta</a:t>
            </a:r>
            <a:r>
              <a:rPr lang="en-US" sz="900" b="1" dirty="0">
                <a:solidFill>
                  <a:srgbClr val="FFFFFF"/>
                </a:solidFill>
              </a:rPr>
              <a:t> </a:t>
            </a:r>
            <a:r>
              <a:rPr lang="en-US" sz="900" dirty="0">
                <a:solidFill>
                  <a:srgbClr val="FFFFFF"/>
                </a:solidFill>
              </a:rPr>
              <a:t>= Model Reviewed by SMEs; </a:t>
            </a:r>
          </a:p>
          <a:p>
            <a:pPr algn="ctr"/>
            <a:r>
              <a:rPr lang="en-US" sz="1000" b="1" dirty="0">
                <a:solidFill>
                  <a:srgbClr val="FFFFFF"/>
                </a:solidFill>
              </a:rPr>
              <a:t>Model</a:t>
            </a:r>
            <a:r>
              <a:rPr lang="en-US" sz="900" b="1" dirty="0">
                <a:solidFill>
                  <a:srgbClr val="FFFFFF"/>
                </a:solidFill>
              </a:rPr>
              <a:t> </a:t>
            </a:r>
            <a:r>
              <a:rPr lang="en-US" sz="900" dirty="0">
                <a:solidFill>
                  <a:srgbClr val="FFFFFF"/>
                </a:solidFill>
              </a:rPr>
              <a:t>= Modeled in Enterprise Architect;</a:t>
            </a:r>
            <a:r>
              <a:rPr lang="en-US" sz="900" b="1" dirty="0">
                <a:solidFill>
                  <a:srgbClr val="FFFFFF"/>
                </a:solidFill>
              </a:rPr>
              <a:t> </a:t>
            </a:r>
            <a:endParaRPr lang="en-US" sz="900" dirty="0">
              <a:solidFill>
                <a:srgbClr val="FFFFFF"/>
              </a:solidFill>
            </a:endParaRPr>
          </a:p>
        </p:txBody>
      </p:sp>
      <p:sp>
        <p:nvSpPr>
          <p:cNvPr id="7" name="Title 1"/>
          <p:cNvSpPr>
            <a:spLocks noGrp="1"/>
          </p:cNvSpPr>
          <p:nvPr>
            <p:ph type="title"/>
          </p:nvPr>
        </p:nvSpPr>
        <p:spPr>
          <a:xfrm>
            <a:off x="1143000" y="76200"/>
            <a:ext cx="7696200" cy="685800"/>
          </a:xfrm>
        </p:spPr>
        <p:txBody>
          <a:bodyPr/>
          <a:lstStyle/>
          <a:p>
            <a:pPr>
              <a:tabLst>
                <a:tab pos="2286000" algn="l"/>
              </a:tabLst>
            </a:pPr>
            <a:r>
              <a:rPr lang="en-US" sz="2400" dirty="0" smtClean="0"/>
              <a:t>FIBO Development Scenario (September 2014)</a:t>
            </a:r>
            <a:endParaRPr lang="en-US" sz="2400" dirty="0"/>
          </a:p>
        </p:txBody>
      </p:sp>
    </p:spTree>
    <p:extLst>
      <p:ext uri="{BB962C8B-B14F-4D97-AF65-F5344CB8AC3E}">
        <p14:creationId xmlns:p14="http://schemas.microsoft.com/office/powerpoint/2010/main" val="39892914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096000" y="6553200"/>
            <a:ext cx="1905000" cy="457200"/>
          </a:xfrm>
          <a:prstGeom prst="rect">
            <a:avLst/>
          </a:prstGeom>
        </p:spPr>
        <p:txBody>
          <a:bodyPr/>
          <a:lstStyle/>
          <a:p>
            <a:pPr>
              <a:defRPr/>
            </a:pPr>
            <a:fld id="{C6BDA211-D83F-4883-8596-42D171D057DF}" type="slidenum">
              <a:rPr lang="en-US" smtClean="0">
                <a:solidFill>
                  <a:srgbClr val="000000"/>
                </a:solidFill>
              </a:rPr>
              <a:pPr>
                <a:defRPr/>
              </a:pPr>
              <a:t>44</a:t>
            </a:fld>
            <a:endParaRPr lang="en-US" dirty="0">
              <a:solidFill>
                <a:srgbClr val="000000"/>
              </a:solidFill>
            </a:endParaRPr>
          </a:p>
        </p:txBody>
      </p:sp>
      <p:sp>
        <p:nvSpPr>
          <p:cNvPr id="5" name="Footer Placeholder 4"/>
          <p:cNvSpPr>
            <a:spLocks noGrp="1"/>
          </p:cNvSpPr>
          <p:nvPr>
            <p:ph type="ftr" sz="quarter" idx="12"/>
          </p:nvPr>
        </p:nvSpPr>
        <p:spPr/>
        <p:txBody>
          <a:bodyPr/>
          <a:lstStyle/>
          <a:p>
            <a:pPr>
              <a:defRPr/>
            </a:pPr>
            <a:r>
              <a:rPr lang="en-US" dirty="0" smtClean="0">
                <a:latin typeface="Times New Roman" pitchFamily="18" charset="0"/>
              </a:rPr>
              <a:t>Copyright © 2014 EDM Council Inc.</a:t>
            </a:r>
            <a:endParaRPr lang="en-US" dirty="0">
              <a:latin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4064017749"/>
              </p:ext>
            </p:extLst>
          </p:nvPr>
        </p:nvGraphicFramePr>
        <p:xfrm>
          <a:off x="304800" y="1092200"/>
          <a:ext cx="8630735" cy="4406054"/>
        </p:xfrm>
        <a:graphic>
          <a:graphicData uri="http://schemas.openxmlformats.org/drawingml/2006/table">
            <a:tbl>
              <a:tblPr firstRow="1">
                <a:tableStyleId>{ED083AE6-46FA-4A59-8FB0-9F97EB10719F}</a:tableStyleId>
              </a:tblPr>
              <a:tblGrid>
                <a:gridCol w="309521"/>
                <a:gridCol w="1286838"/>
                <a:gridCol w="2471981"/>
                <a:gridCol w="2518442"/>
                <a:gridCol w="506466"/>
                <a:gridCol w="461246"/>
                <a:gridCol w="446506"/>
                <a:gridCol w="629735"/>
              </a:tblGrid>
              <a:tr h="228600">
                <a:tc gridSpan="8">
                  <a:txBody>
                    <a:bodyPr/>
                    <a:lstStyle/>
                    <a:p>
                      <a:pPr algn="ctr"/>
                      <a:r>
                        <a:rPr lang="en-US" sz="1200" dirty="0" smtClean="0">
                          <a:solidFill>
                            <a:schemeClr val="bg1"/>
                          </a:solidFill>
                        </a:rPr>
                        <a:t>Market</a:t>
                      </a:r>
                      <a:r>
                        <a:rPr lang="en-US" sz="1200" baseline="0" dirty="0" smtClean="0">
                          <a:solidFill>
                            <a:schemeClr val="bg1"/>
                          </a:solidFill>
                        </a:rPr>
                        <a:t> Data </a:t>
                      </a:r>
                      <a:r>
                        <a:rPr lang="en-US" sz="1200" dirty="0" smtClean="0">
                          <a:solidFill>
                            <a:schemeClr val="bg1"/>
                          </a:solidFill>
                        </a:rPr>
                        <a:t>(time and date) Semantics</a:t>
                      </a:r>
                    </a:p>
                    <a:p>
                      <a:pPr algn="ctr"/>
                      <a:endParaRPr lang="en-US" sz="1200" dirty="0">
                        <a:solidFill>
                          <a:schemeClr val="bg1"/>
                        </a:solidFill>
                      </a:endParaRPr>
                    </a:p>
                  </a:txBody>
                  <a:tcPr>
                    <a:solidFill>
                      <a:schemeClr val="tx1"/>
                    </a:solidFill>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c hMerge="1">
                  <a:txBody>
                    <a:bodyPr/>
                    <a:lstStyle/>
                    <a:p>
                      <a:endParaRPr lang="en-US"/>
                    </a:p>
                  </a:txBody>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r>
              <a:tr h="370840">
                <a:tc rowSpan="11">
                  <a:txBody>
                    <a:bodyPr/>
                    <a:lstStyle/>
                    <a:p>
                      <a:endParaRPr lang="en-US" sz="1000" dirty="0"/>
                    </a:p>
                  </a:txBody>
                  <a:tcPr vert="vert"/>
                </a:tc>
                <a:tc>
                  <a:txBody>
                    <a:bodyPr/>
                    <a:lstStyle/>
                    <a:p>
                      <a:pPr algn="ctr"/>
                      <a:r>
                        <a:rPr lang="en-US" sz="1200" b="1" dirty="0" smtClean="0"/>
                        <a:t>Domain</a:t>
                      </a:r>
                      <a:endParaRPr lang="en-US" sz="1200" b="1" dirty="0"/>
                    </a:p>
                  </a:txBody>
                  <a:tcPr>
                    <a:solidFill>
                      <a:schemeClr val="bg1">
                        <a:lumMod val="85000"/>
                      </a:schemeClr>
                    </a:solidFill>
                  </a:tcPr>
                </a:tc>
                <a:tc>
                  <a:txBody>
                    <a:bodyPr/>
                    <a:lstStyle/>
                    <a:p>
                      <a:pPr algn="ctr"/>
                      <a:r>
                        <a:rPr lang="en-US" sz="1200" b="1" dirty="0" smtClean="0"/>
                        <a:t>Sub-Domain</a:t>
                      </a:r>
                      <a:endParaRPr lang="en-US" sz="1200" b="1" dirty="0"/>
                    </a:p>
                  </a:txBody>
                  <a:tcPr>
                    <a:solidFill>
                      <a:schemeClr val="bg1">
                        <a:lumMod val="85000"/>
                      </a:schemeClr>
                    </a:solidFill>
                  </a:tcPr>
                </a:tc>
                <a:tc>
                  <a:txBody>
                    <a:bodyPr/>
                    <a:lstStyle/>
                    <a:p>
                      <a:pPr algn="ctr"/>
                      <a:r>
                        <a:rPr lang="en-US" sz="1200" b="1" dirty="0" smtClean="0"/>
                        <a:t>Dependency</a:t>
                      </a:r>
                      <a:endParaRPr lang="en-US" sz="1200" b="1" dirty="0"/>
                    </a:p>
                  </a:txBody>
                  <a:tcPr>
                    <a:solidFill>
                      <a:schemeClr val="bg1">
                        <a:lumMod val="85000"/>
                      </a:schemeClr>
                    </a:solidFill>
                  </a:tcPr>
                </a:tc>
                <a:tc>
                  <a:txBody>
                    <a:bodyPr/>
                    <a:lstStyle/>
                    <a:p>
                      <a:pPr algn="ctr"/>
                      <a:r>
                        <a:rPr lang="en-US" sz="900" b="1" dirty="0" smtClean="0"/>
                        <a:t>OMG</a:t>
                      </a:r>
                      <a:endParaRPr lang="en-US" sz="900" b="1" dirty="0"/>
                    </a:p>
                  </a:txBody>
                  <a:tcPr>
                    <a:solidFill>
                      <a:schemeClr val="bg1">
                        <a:lumMod val="85000"/>
                      </a:schemeClr>
                    </a:solidFill>
                  </a:tcPr>
                </a:tc>
                <a:tc>
                  <a:txBody>
                    <a:bodyPr/>
                    <a:lstStyle/>
                    <a:p>
                      <a:pPr algn="ctr"/>
                      <a:r>
                        <a:rPr lang="en-US" sz="900" b="1" dirty="0" smtClean="0"/>
                        <a:t>RDF/OWL</a:t>
                      </a:r>
                      <a:endParaRPr lang="en-US" sz="900" b="1" dirty="0"/>
                    </a:p>
                  </a:txBody>
                  <a:tcPr>
                    <a:solidFill>
                      <a:schemeClr val="bg1">
                        <a:lumMod val="85000"/>
                      </a:schemeClr>
                    </a:solidFill>
                  </a:tcPr>
                </a:tc>
                <a:tc>
                  <a:txBody>
                    <a:bodyPr/>
                    <a:lstStyle/>
                    <a:p>
                      <a:pPr algn="ctr"/>
                      <a:r>
                        <a:rPr lang="en-US" sz="900" b="1" dirty="0" smtClean="0"/>
                        <a:t>Beta</a:t>
                      </a:r>
                      <a:endParaRPr lang="en-US" sz="900" b="1" dirty="0"/>
                    </a:p>
                  </a:txBody>
                  <a:tcPr>
                    <a:solidFill>
                      <a:schemeClr val="bg1">
                        <a:lumMod val="85000"/>
                      </a:schemeClr>
                    </a:solidFill>
                  </a:tcPr>
                </a:tc>
                <a:tc>
                  <a:txBody>
                    <a:bodyPr/>
                    <a:lstStyle/>
                    <a:p>
                      <a:pPr algn="ctr"/>
                      <a:r>
                        <a:rPr lang="en-US" sz="900" b="1" dirty="0" smtClean="0"/>
                        <a:t>Model</a:t>
                      </a:r>
                      <a:endParaRPr lang="en-US" sz="900" b="1" dirty="0"/>
                    </a:p>
                  </a:txBody>
                  <a:tcPr>
                    <a:solidFill>
                      <a:schemeClr val="bg1">
                        <a:lumMod val="85000"/>
                      </a:schemeClr>
                    </a:solidFill>
                  </a:tcPr>
                </a:tc>
              </a:tr>
              <a:tr h="269240">
                <a:tc vMerge="1">
                  <a:txBody>
                    <a:bodyPr/>
                    <a:lstStyle/>
                    <a:p>
                      <a:endParaRPr lang="en-US" sz="1200" dirty="0"/>
                    </a:p>
                  </a:txBody>
                  <a:tcPr/>
                </a:tc>
                <a:tc>
                  <a:txBody>
                    <a:bodyPr/>
                    <a:lstStyle/>
                    <a:p>
                      <a:pPr algn="ctr"/>
                      <a:r>
                        <a:rPr lang="en-US" sz="1100" dirty="0" smtClean="0"/>
                        <a:t>Common Terms</a:t>
                      </a:r>
                      <a:endParaRPr lang="en-US" sz="1100" dirty="0"/>
                    </a:p>
                  </a:txBody>
                  <a:tcPr/>
                </a:tc>
                <a:tc>
                  <a:txBody>
                    <a:bodyPr/>
                    <a:lstStyle/>
                    <a:p>
                      <a:pPr algn="ctr"/>
                      <a:endParaRPr lang="en-US" sz="1100" dirty="0"/>
                    </a:p>
                  </a:txBody>
                  <a:tcPr/>
                </a:tc>
                <a:tc>
                  <a:txBody>
                    <a:bodyPr/>
                    <a:lstStyle/>
                    <a:p>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70840">
                <a:tc vMerge="1">
                  <a:txBody>
                    <a:bodyPr/>
                    <a:lstStyle/>
                    <a:p>
                      <a:endParaRPr lang="en-US" sz="1200" dirty="0"/>
                    </a:p>
                  </a:txBody>
                  <a:tcPr/>
                </a:tc>
                <a:tc>
                  <a:txBody>
                    <a:bodyPr/>
                    <a:lstStyle/>
                    <a:p>
                      <a:pPr algn="ctr"/>
                      <a:r>
                        <a:rPr lang="en-US" sz="1100" dirty="0" smtClean="0"/>
                        <a:t>Equity Pricing</a:t>
                      </a:r>
                      <a:endParaRPr lang="en-US" sz="1100" dirty="0"/>
                    </a:p>
                  </a:txBody>
                  <a:tcPr/>
                </a:tc>
                <a:tc>
                  <a:txBody>
                    <a:bodyPr/>
                    <a:lstStyle/>
                    <a:p>
                      <a:pPr algn="ct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70840">
                <a:tc vMerge="1">
                  <a:txBody>
                    <a:bodyPr/>
                    <a:lstStyle/>
                    <a:p>
                      <a:endParaRPr lang="en-US" sz="1200" dirty="0"/>
                    </a:p>
                  </a:txBody>
                  <a:tcPr/>
                </a:tc>
                <a:tc rowSpan="3">
                  <a:txBody>
                    <a:bodyPr/>
                    <a:lstStyle/>
                    <a:p>
                      <a:pPr algn="ctr"/>
                      <a:endParaRPr lang="en-US" sz="1100" dirty="0" smtClean="0"/>
                    </a:p>
                    <a:p>
                      <a:pPr algn="ctr"/>
                      <a:endParaRPr lang="en-US" sz="1100" dirty="0" smtClean="0"/>
                    </a:p>
                    <a:p>
                      <a:pPr algn="ctr"/>
                      <a:endParaRPr lang="en-US" sz="400" dirty="0" smtClean="0"/>
                    </a:p>
                    <a:p>
                      <a:pPr algn="ctr"/>
                      <a:r>
                        <a:rPr lang="en-US" sz="1100" dirty="0" smtClean="0"/>
                        <a:t>Debt Temporal Terms</a:t>
                      </a:r>
                      <a:endParaRPr lang="en-US" sz="1100" dirty="0"/>
                    </a:p>
                  </a:txBody>
                  <a:tcPr/>
                </a:tc>
                <a:tc>
                  <a:txBody>
                    <a:bodyPr/>
                    <a:lstStyle/>
                    <a:p>
                      <a:pPr algn="ctr"/>
                      <a:r>
                        <a:rPr lang="en-US" sz="1100" dirty="0" smtClean="0"/>
                        <a:t>Debt Pricing and Yields</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38667">
                <a:tc vMerge="1">
                  <a:txBody>
                    <a:bodyPr/>
                    <a:lstStyle/>
                    <a:p>
                      <a:endParaRPr lang="en-US" sz="1200" dirty="0"/>
                    </a:p>
                  </a:txBody>
                  <a:tcPr/>
                </a:tc>
                <a:tc vMerge="1">
                  <a:txBody>
                    <a:bodyPr/>
                    <a:lstStyle/>
                    <a:p>
                      <a:pPr algn="ctr"/>
                      <a:endParaRPr lang="en-US" sz="1100" dirty="0"/>
                    </a:p>
                  </a:txBody>
                  <a:tcPr/>
                </a:tc>
                <a:tc>
                  <a:txBody>
                    <a:bodyPr/>
                    <a:lstStyle/>
                    <a:p>
                      <a:pPr algn="ctr"/>
                      <a:r>
                        <a:rPr lang="en-US" sz="1100" dirty="0" smtClean="0"/>
                        <a:t>Debt Analytics</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06493">
                <a:tc vMerge="1">
                  <a:txBody>
                    <a:bodyPr/>
                    <a:lstStyle/>
                    <a:p>
                      <a:endParaRPr lang="en-US" sz="1200" dirty="0"/>
                    </a:p>
                  </a:txBody>
                  <a:tcPr/>
                </a:tc>
                <a:tc vMerge="1">
                  <a:txBody>
                    <a:bodyPr/>
                    <a:lstStyle/>
                    <a:p>
                      <a:pPr algn="ctr"/>
                      <a:endParaRPr lang="en-US" sz="1100" dirty="0"/>
                    </a:p>
                  </a:txBody>
                  <a:tcPr/>
                </a:tc>
                <a:tc>
                  <a:txBody>
                    <a:bodyPr/>
                    <a:lstStyle/>
                    <a:p>
                      <a:pPr algn="ctr"/>
                      <a:r>
                        <a:rPr lang="en-US" sz="1100" dirty="0" smtClean="0"/>
                        <a:t>Debt Pool Analytics</a:t>
                      </a:r>
                      <a:endParaRPr lang="en-US" sz="1100" dirty="0"/>
                    </a:p>
                  </a:txBody>
                  <a:tcPr/>
                </a:tc>
                <a:tc>
                  <a:txBody>
                    <a:bodyPr/>
                    <a:lstStyle/>
                    <a:p>
                      <a:pPr algn="ctr"/>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274320">
                <a:tc vMerge="1">
                  <a:txBody>
                    <a:bodyPr/>
                    <a:lstStyle/>
                    <a:p>
                      <a:endParaRPr lang="en-US" sz="1200" dirty="0"/>
                    </a:p>
                  </a:txBody>
                  <a:tcPr/>
                </a:tc>
                <a:tc>
                  <a:txBody>
                    <a:bodyPr/>
                    <a:lstStyle/>
                    <a:p>
                      <a:pPr algn="ctr"/>
                      <a:r>
                        <a:rPr lang="en-US" sz="1100" dirty="0" smtClean="0"/>
                        <a:t>CIV Temporal</a:t>
                      </a:r>
                      <a:r>
                        <a:rPr lang="en-US" sz="1100" baseline="0" dirty="0" smtClean="0"/>
                        <a:t> Terms</a:t>
                      </a:r>
                      <a:endParaRPr lang="en-US" sz="1100" dirty="0"/>
                    </a:p>
                  </a:txBody>
                  <a:tcPr/>
                </a:tc>
                <a:tc>
                  <a:txBody>
                    <a:bodyPr/>
                    <a:lstStyle/>
                    <a:p>
                      <a:pPr algn="ctr"/>
                      <a:endParaRPr lang="en-US" sz="1100" dirty="0"/>
                    </a:p>
                  </a:txBody>
                  <a:tcPr/>
                </a:tc>
                <a:tc>
                  <a:txBody>
                    <a:bodyPr/>
                    <a:lstStyle/>
                    <a:p>
                      <a:pPr algn="ctr"/>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228600">
                <a:tc vMerge="1">
                  <a:txBody>
                    <a:bodyPr/>
                    <a:lstStyle/>
                    <a:p>
                      <a:endParaRPr lang="en-US" sz="1200" dirty="0"/>
                    </a:p>
                  </a:txBody>
                  <a:tcPr/>
                </a:tc>
                <a:tc>
                  <a:txBody>
                    <a:bodyPr/>
                    <a:lstStyle/>
                    <a:p>
                      <a:pPr algn="ctr"/>
                      <a:r>
                        <a:rPr lang="en-US" sz="1100" dirty="0" smtClean="0"/>
                        <a:t>Loan Temporal Terms</a:t>
                      </a:r>
                      <a:endParaRPr lang="en-US" sz="1100" dirty="0"/>
                    </a:p>
                  </a:txBody>
                  <a:tcPr/>
                </a:tc>
                <a:tc>
                  <a:txBody>
                    <a:bodyPr/>
                    <a:lstStyle/>
                    <a:p>
                      <a:pPr algn="ct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70840">
                <a:tc vMerge="1">
                  <a:txBody>
                    <a:bodyPr/>
                    <a:lstStyle/>
                    <a:p>
                      <a:endParaRPr lang="en-US" sz="1200" dirty="0"/>
                    </a:p>
                  </a:txBody>
                  <a:tcPr/>
                </a:tc>
                <a:tc>
                  <a:txBody>
                    <a:bodyPr/>
                    <a:lstStyle/>
                    <a:p>
                      <a:pPr algn="ctr"/>
                      <a:r>
                        <a:rPr lang="en-US" sz="1100" dirty="0" smtClean="0"/>
                        <a:t>Trading Status</a:t>
                      </a:r>
                      <a:endParaRPr lang="en-US" sz="1100" dirty="0"/>
                    </a:p>
                  </a:txBody>
                  <a:tcPr/>
                </a:tc>
                <a:tc>
                  <a:txBody>
                    <a:bodyPr/>
                    <a:lstStyle/>
                    <a:p>
                      <a:pPr algn="ctr"/>
                      <a:endParaRPr lang="en-US" sz="1100" dirty="0"/>
                    </a:p>
                  </a:txBody>
                  <a:tcPr/>
                </a:tc>
                <a:tc>
                  <a:txBody>
                    <a:bodyPr/>
                    <a:lstStyle/>
                    <a:p>
                      <a:pPr algn="ctr"/>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48827">
                <a:tc vMerge="1">
                  <a:txBody>
                    <a:bodyPr/>
                    <a:lstStyle/>
                    <a:p>
                      <a:endParaRPr lang="en-US" sz="1200" dirty="0"/>
                    </a:p>
                  </a:txBody>
                  <a:tcPr/>
                </a:tc>
                <a:tc rowSpan="2">
                  <a:txBody>
                    <a:bodyPr/>
                    <a:lstStyle/>
                    <a:p>
                      <a:pPr algn="ctr"/>
                      <a:endParaRPr lang="en-US" sz="1100" dirty="0" smtClean="0"/>
                    </a:p>
                    <a:p>
                      <a:pPr algn="ctr"/>
                      <a:r>
                        <a:rPr lang="en-US" sz="1100" dirty="0" smtClean="0"/>
                        <a:t>Credit Temporal Terms</a:t>
                      </a:r>
                      <a:endParaRPr lang="en-US" sz="1100" dirty="0"/>
                    </a:p>
                  </a:txBody>
                  <a:tcPr/>
                </a:tc>
                <a:tc>
                  <a:txBody>
                    <a:bodyPr/>
                    <a:lstStyle/>
                    <a:p>
                      <a:pPr algn="ctr"/>
                      <a:r>
                        <a:rPr lang="en-US" sz="1100" dirty="0" smtClean="0"/>
                        <a:t>Credit Rating</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48827">
                <a:tc vMerge="1">
                  <a:txBody>
                    <a:bodyPr/>
                    <a:lstStyle/>
                    <a:p>
                      <a:endParaRPr lang="en-US" sz="1000" dirty="0"/>
                    </a:p>
                  </a:txBody>
                  <a:tcPr vert="vert"/>
                </a:tc>
                <a:tc vMerge="1">
                  <a:txBody>
                    <a:bodyPr/>
                    <a:lstStyle/>
                    <a:p>
                      <a:pPr algn="ctr"/>
                      <a:endParaRPr lang="en-US" sz="1100" dirty="0"/>
                    </a:p>
                  </a:txBody>
                  <a:tcPr/>
                </a:tc>
                <a:tc>
                  <a:txBody>
                    <a:bodyPr/>
                    <a:lstStyle/>
                    <a:p>
                      <a:pPr algn="ctr"/>
                      <a:r>
                        <a:rPr lang="en-US" sz="1100" dirty="0" smtClean="0"/>
                        <a:t>Credit Status</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bl>
          </a:graphicData>
        </a:graphic>
      </p:graphicFrame>
      <p:sp>
        <p:nvSpPr>
          <p:cNvPr id="9" name="Rectangle 8"/>
          <p:cNvSpPr/>
          <p:nvPr/>
        </p:nvSpPr>
        <p:spPr>
          <a:xfrm>
            <a:off x="304800" y="1905000"/>
            <a:ext cx="311888" cy="3581400"/>
          </a:xfrm>
          <a:prstGeom prst="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a:solidFill>
                  <a:srgbClr val="FFFFFF"/>
                </a:solidFill>
              </a:rPr>
              <a:t>Future Phase</a:t>
            </a:r>
          </a:p>
        </p:txBody>
      </p:sp>
      <p:sp>
        <p:nvSpPr>
          <p:cNvPr id="8" name="TextBox 7"/>
          <p:cNvSpPr txBox="1"/>
          <p:nvPr/>
        </p:nvSpPr>
        <p:spPr>
          <a:xfrm>
            <a:off x="914400" y="5791200"/>
            <a:ext cx="6858000" cy="400110"/>
          </a:xfrm>
          <a:prstGeom prst="rect">
            <a:avLst/>
          </a:prstGeom>
          <a:solidFill>
            <a:srgbClr val="0060B2"/>
          </a:solidFill>
        </p:spPr>
        <p:txBody>
          <a:bodyPr wrap="square" rtlCol="0">
            <a:spAutoFit/>
          </a:bodyPr>
          <a:lstStyle/>
          <a:p>
            <a:pPr algn="ctr"/>
            <a:r>
              <a:rPr lang="en-US" sz="1000" b="1" dirty="0">
                <a:solidFill>
                  <a:srgbClr val="FFFFFF"/>
                </a:solidFill>
              </a:rPr>
              <a:t>OMG</a:t>
            </a:r>
            <a:r>
              <a:rPr lang="en-US" sz="900" b="1" dirty="0">
                <a:solidFill>
                  <a:srgbClr val="FFFFFF"/>
                </a:solidFill>
              </a:rPr>
              <a:t> </a:t>
            </a:r>
            <a:r>
              <a:rPr lang="en-US" sz="900" dirty="0">
                <a:solidFill>
                  <a:srgbClr val="FFFFFF"/>
                </a:solidFill>
              </a:rPr>
              <a:t>= in standards process; </a:t>
            </a:r>
            <a:r>
              <a:rPr lang="en-US" sz="900" b="1" dirty="0">
                <a:solidFill>
                  <a:srgbClr val="FFFFFF"/>
                </a:solidFill>
              </a:rPr>
              <a:t>RDF/OW</a:t>
            </a:r>
            <a:r>
              <a:rPr lang="en-US" sz="900" dirty="0">
                <a:solidFill>
                  <a:srgbClr val="FFFFFF"/>
                </a:solidFill>
              </a:rPr>
              <a:t>L = in Web Ontology Language; </a:t>
            </a:r>
            <a:r>
              <a:rPr lang="en-US" sz="1000" b="1" dirty="0">
                <a:solidFill>
                  <a:srgbClr val="FFFFFF"/>
                </a:solidFill>
              </a:rPr>
              <a:t>Beta</a:t>
            </a:r>
            <a:r>
              <a:rPr lang="en-US" sz="900" b="1" dirty="0">
                <a:solidFill>
                  <a:srgbClr val="FFFFFF"/>
                </a:solidFill>
              </a:rPr>
              <a:t> </a:t>
            </a:r>
            <a:r>
              <a:rPr lang="en-US" sz="900" dirty="0">
                <a:solidFill>
                  <a:srgbClr val="FFFFFF"/>
                </a:solidFill>
              </a:rPr>
              <a:t>= Model Reviewed by SMEs; </a:t>
            </a:r>
          </a:p>
          <a:p>
            <a:pPr algn="ctr"/>
            <a:r>
              <a:rPr lang="en-US" sz="1000" b="1" dirty="0">
                <a:solidFill>
                  <a:srgbClr val="FFFFFF"/>
                </a:solidFill>
              </a:rPr>
              <a:t>Model</a:t>
            </a:r>
            <a:r>
              <a:rPr lang="en-US" sz="900" b="1" dirty="0">
                <a:solidFill>
                  <a:srgbClr val="FFFFFF"/>
                </a:solidFill>
              </a:rPr>
              <a:t> </a:t>
            </a:r>
            <a:r>
              <a:rPr lang="en-US" sz="900" dirty="0">
                <a:solidFill>
                  <a:srgbClr val="FFFFFF"/>
                </a:solidFill>
              </a:rPr>
              <a:t>= Modeled in Enterprise Architect;</a:t>
            </a:r>
            <a:r>
              <a:rPr lang="en-US" sz="900" b="1" dirty="0">
                <a:solidFill>
                  <a:srgbClr val="FFFFFF"/>
                </a:solidFill>
              </a:rPr>
              <a:t> </a:t>
            </a:r>
            <a:endParaRPr lang="en-US" sz="900" dirty="0">
              <a:solidFill>
                <a:srgbClr val="FFFFFF"/>
              </a:solidFill>
            </a:endParaRPr>
          </a:p>
        </p:txBody>
      </p:sp>
      <p:sp>
        <p:nvSpPr>
          <p:cNvPr id="10" name="Title 1"/>
          <p:cNvSpPr>
            <a:spLocks noGrp="1"/>
          </p:cNvSpPr>
          <p:nvPr>
            <p:ph type="title"/>
          </p:nvPr>
        </p:nvSpPr>
        <p:spPr>
          <a:xfrm>
            <a:off x="1143000" y="76200"/>
            <a:ext cx="7696200" cy="685800"/>
          </a:xfrm>
        </p:spPr>
        <p:txBody>
          <a:bodyPr/>
          <a:lstStyle/>
          <a:p>
            <a:pPr>
              <a:tabLst>
                <a:tab pos="2286000" algn="l"/>
              </a:tabLst>
            </a:pPr>
            <a:r>
              <a:rPr lang="en-US" sz="2400" dirty="0" smtClean="0"/>
              <a:t>FIBO Development Scenario (September 2014)</a:t>
            </a:r>
            <a:endParaRPr lang="en-US" sz="2400" dirty="0"/>
          </a:p>
        </p:txBody>
      </p:sp>
    </p:spTree>
    <p:extLst>
      <p:ext uri="{BB962C8B-B14F-4D97-AF65-F5344CB8AC3E}">
        <p14:creationId xmlns:p14="http://schemas.microsoft.com/office/powerpoint/2010/main" val="22117446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091748704"/>
              </p:ext>
            </p:extLst>
          </p:nvPr>
        </p:nvGraphicFramePr>
        <p:xfrm>
          <a:off x="284665" y="1258146"/>
          <a:ext cx="8630735" cy="4172374"/>
        </p:xfrm>
        <a:graphic>
          <a:graphicData uri="http://schemas.openxmlformats.org/drawingml/2006/table">
            <a:tbl>
              <a:tblPr firstRow="1">
                <a:tableStyleId>{ED083AE6-46FA-4A59-8FB0-9F97EB10719F}</a:tableStyleId>
              </a:tblPr>
              <a:tblGrid>
                <a:gridCol w="309521"/>
                <a:gridCol w="2072814"/>
                <a:gridCol w="2971800"/>
                <a:gridCol w="1232647"/>
                <a:gridCol w="506466"/>
                <a:gridCol w="461246"/>
                <a:gridCol w="466641"/>
                <a:gridCol w="609600"/>
              </a:tblGrid>
              <a:tr h="228600">
                <a:tc gridSpan="8">
                  <a:txBody>
                    <a:bodyPr/>
                    <a:lstStyle/>
                    <a:p>
                      <a:pPr algn="ctr"/>
                      <a:r>
                        <a:rPr lang="en-US" sz="1200" dirty="0" smtClean="0">
                          <a:solidFill>
                            <a:schemeClr val="bg1"/>
                          </a:solidFill>
                        </a:rPr>
                        <a:t>Process Related Semantics</a:t>
                      </a:r>
                      <a:endParaRPr lang="en-US" sz="1200" dirty="0">
                        <a:solidFill>
                          <a:schemeClr val="bg1"/>
                        </a:solidFill>
                      </a:endParaRPr>
                    </a:p>
                  </a:txBody>
                  <a:tcPr>
                    <a:solidFill>
                      <a:schemeClr val="tx1"/>
                    </a:solidFill>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c hMerge="1">
                  <a:txBody>
                    <a:bodyPr/>
                    <a:lstStyle/>
                    <a:p>
                      <a:endParaRPr lang="en-US"/>
                    </a:p>
                  </a:txBody>
                  <a:tcPr/>
                </a:tc>
                <a:tc hMerge="1">
                  <a:txBody>
                    <a:bodyPr/>
                    <a:lstStyle/>
                    <a:p>
                      <a:endParaRPr lang="en-US" sz="1200" dirty="0"/>
                    </a:p>
                  </a:txBody>
                  <a:tcPr/>
                </a:tc>
                <a:tc hMerge="1">
                  <a:txBody>
                    <a:bodyPr/>
                    <a:lstStyle/>
                    <a:p>
                      <a:endParaRPr lang="en-US" sz="1200" dirty="0"/>
                    </a:p>
                  </a:txBody>
                  <a:tcPr/>
                </a:tc>
                <a:tc hMerge="1">
                  <a:txBody>
                    <a:bodyPr/>
                    <a:lstStyle/>
                    <a:p>
                      <a:endParaRPr lang="en-US" sz="1200" dirty="0"/>
                    </a:p>
                  </a:txBody>
                  <a:tcPr/>
                </a:tc>
              </a:tr>
              <a:tr h="370840">
                <a:tc rowSpan="10">
                  <a:txBody>
                    <a:bodyPr/>
                    <a:lstStyle/>
                    <a:p>
                      <a:endParaRPr lang="en-US" sz="1000" dirty="0"/>
                    </a:p>
                  </a:txBody>
                  <a:tcPr vert="vert"/>
                </a:tc>
                <a:tc>
                  <a:txBody>
                    <a:bodyPr/>
                    <a:lstStyle/>
                    <a:p>
                      <a:pPr algn="ctr"/>
                      <a:r>
                        <a:rPr lang="en-US" sz="1200" b="1" dirty="0" smtClean="0"/>
                        <a:t>Domain</a:t>
                      </a:r>
                      <a:endParaRPr lang="en-US" sz="1200" b="1" dirty="0"/>
                    </a:p>
                  </a:txBody>
                  <a:tcPr>
                    <a:solidFill>
                      <a:schemeClr val="bg1">
                        <a:lumMod val="85000"/>
                      </a:schemeClr>
                    </a:solidFill>
                  </a:tcPr>
                </a:tc>
                <a:tc>
                  <a:txBody>
                    <a:bodyPr/>
                    <a:lstStyle/>
                    <a:p>
                      <a:pPr algn="ctr"/>
                      <a:r>
                        <a:rPr lang="en-US" sz="1200" b="1" dirty="0" smtClean="0"/>
                        <a:t>Sub-Domain</a:t>
                      </a:r>
                      <a:endParaRPr lang="en-US" sz="1200" b="1" dirty="0"/>
                    </a:p>
                  </a:txBody>
                  <a:tcPr>
                    <a:solidFill>
                      <a:schemeClr val="bg1">
                        <a:lumMod val="85000"/>
                      </a:schemeClr>
                    </a:solidFill>
                  </a:tcPr>
                </a:tc>
                <a:tc>
                  <a:txBody>
                    <a:bodyPr/>
                    <a:lstStyle/>
                    <a:p>
                      <a:pPr algn="ctr"/>
                      <a:r>
                        <a:rPr lang="en-US" sz="1200" b="1" dirty="0" smtClean="0"/>
                        <a:t>Dependency</a:t>
                      </a:r>
                      <a:endParaRPr lang="en-US" sz="1200" b="1" dirty="0"/>
                    </a:p>
                  </a:txBody>
                  <a:tcPr>
                    <a:solidFill>
                      <a:schemeClr val="bg1">
                        <a:lumMod val="85000"/>
                      </a:schemeClr>
                    </a:solidFill>
                  </a:tcPr>
                </a:tc>
                <a:tc>
                  <a:txBody>
                    <a:bodyPr/>
                    <a:lstStyle/>
                    <a:p>
                      <a:pPr algn="ctr"/>
                      <a:r>
                        <a:rPr lang="en-US" sz="900" b="1" dirty="0" smtClean="0"/>
                        <a:t>OMG</a:t>
                      </a:r>
                      <a:endParaRPr lang="en-US" sz="900" b="1" dirty="0"/>
                    </a:p>
                  </a:txBody>
                  <a:tcPr>
                    <a:solidFill>
                      <a:schemeClr val="bg1">
                        <a:lumMod val="85000"/>
                      </a:schemeClr>
                    </a:solidFill>
                  </a:tcPr>
                </a:tc>
                <a:tc>
                  <a:txBody>
                    <a:bodyPr/>
                    <a:lstStyle/>
                    <a:p>
                      <a:pPr algn="ctr"/>
                      <a:r>
                        <a:rPr lang="en-US" sz="900" b="1" dirty="0" smtClean="0"/>
                        <a:t>RDF/OWL</a:t>
                      </a:r>
                      <a:endParaRPr lang="en-US" sz="900" b="1" dirty="0"/>
                    </a:p>
                  </a:txBody>
                  <a:tcPr>
                    <a:solidFill>
                      <a:schemeClr val="bg1">
                        <a:lumMod val="85000"/>
                      </a:schemeClr>
                    </a:solidFill>
                  </a:tcPr>
                </a:tc>
                <a:tc>
                  <a:txBody>
                    <a:bodyPr/>
                    <a:lstStyle/>
                    <a:p>
                      <a:pPr algn="ctr"/>
                      <a:r>
                        <a:rPr lang="en-US" sz="900" b="1" dirty="0" smtClean="0"/>
                        <a:t>Beta</a:t>
                      </a:r>
                      <a:endParaRPr lang="en-US" sz="900" b="1" dirty="0"/>
                    </a:p>
                  </a:txBody>
                  <a:tcPr>
                    <a:solidFill>
                      <a:schemeClr val="bg1">
                        <a:lumMod val="85000"/>
                      </a:schemeClr>
                    </a:solidFill>
                  </a:tcPr>
                </a:tc>
                <a:tc>
                  <a:txBody>
                    <a:bodyPr/>
                    <a:lstStyle/>
                    <a:p>
                      <a:pPr algn="ctr"/>
                      <a:r>
                        <a:rPr lang="en-US" sz="900" b="1" dirty="0" smtClean="0"/>
                        <a:t>Model</a:t>
                      </a:r>
                      <a:endParaRPr lang="en-US" sz="900" b="1" dirty="0"/>
                    </a:p>
                  </a:txBody>
                  <a:tcPr>
                    <a:solidFill>
                      <a:schemeClr val="bg1">
                        <a:lumMod val="85000"/>
                      </a:schemeClr>
                    </a:solidFill>
                  </a:tcPr>
                </a:tc>
              </a:tr>
              <a:tr h="269240">
                <a:tc vMerge="1">
                  <a:txBody>
                    <a:bodyPr/>
                    <a:lstStyle/>
                    <a:p>
                      <a:endParaRPr lang="en-US" sz="1200" dirty="0"/>
                    </a:p>
                  </a:txBody>
                  <a:tcPr/>
                </a:tc>
                <a:tc>
                  <a:txBody>
                    <a:bodyPr/>
                    <a:lstStyle/>
                    <a:p>
                      <a:pPr algn="ctr"/>
                      <a:r>
                        <a:rPr lang="en-US" sz="1100" dirty="0" smtClean="0"/>
                        <a:t>Corporate Actions and Events</a:t>
                      </a:r>
                      <a:endParaRPr lang="en-US" sz="1100" dirty="0"/>
                    </a:p>
                  </a:txBody>
                  <a:tcPr/>
                </a:tc>
                <a:tc>
                  <a:txBody>
                    <a:bodyPr/>
                    <a:lstStyle/>
                    <a:p>
                      <a:pPr algn="l"/>
                      <a:endParaRPr lang="en-US" sz="1100" dirty="0"/>
                    </a:p>
                  </a:txBody>
                  <a:tcPr/>
                </a:tc>
                <a:tc>
                  <a:txBody>
                    <a:bodyPr/>
                    <a:lstStyle/>
                    <a:p>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70840">
                <a:tc vMerge="1">
                  <a:txBody>
                    <a:bodyPr/>
                    <a:lstStyle/>
                    <a:p>
                      <a:endParaRPr lang="en-US" sz="1200" dirty="0"/>
                    </a:p>
                  </a:txBody>
                  <a:tcPr/>
                </a:tc>
                <a:tc rowSpan="4">
                  <a:txBody>
                    <a:bodyPr/>
                    <a:lstStyle/>
                    <a:p>
                      <a:pPr algn="ctr"/>
                      <a:endParaRPr lang="en-US" sz="1100" dirty="0" smtClean="0"/>
                    </a:p>
                    <a:p>
                      <a:pPr algn="ctr"/>
                      <a:endParaRPr lang="en-US" sz="1100" dirty="0" smtClean="0"/>
                    </a:p>
                    <a:p>
                      <a:pPr algn="ctr"/>
                      <a:endParaRPr lang="en-US" sz="1100" dirty="0" smtClean="0"/>
                    </a:p>
                    <a:p>
                      <a:pPr algn="ctr"/>
                      <a:endParaRPr lang="en-US" sz="1100" dirty="0" smtClean="0"/>
                    </a:p>
                    <a:p>
                      <a:pPr algn="ctr"/>
                      <a:endParaRPr lang="en-US" sz="1100" dirty="0" smtClean="0"/>
                    </a:p>
                    <a:p>
                      <a:pPr algn="ctr"/>
                      <a:r>
                        <a:rPr lang="en-US" sz="1100" dirty="0" smtClean="0"/>
                        <a:t>Securities Issuance</a:t>
                      </a:r>
                      <a:endParaRPr lang="en-US" sz="1100" dirty="0"/>
                    </a:p>
                  </a:txBody>
                  <a:tcPr/>
                </a:tc>
                <a:tc>
                  <a:txBody>
                    <a:bodyPr/>
                    <a:lstStyle/>
                    <a:p>
                      <a:pPr algn="ctr"/>
                      <a:r>
                        <a:rPr lang="en-US" sz="1100" dirty="0" smtClean="0"/>
                        <a:t>Common Issuance</a:t>
                      </a:r>
                      <a:r>
                        <a:rPr lang="en-US" sz="1100" baseline="0" dirty="0" smtClean="0"/>
                        <a:t> Process Terms</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70840">
                <a:tc vMerge="1">
                  <a:txBody>
                    <a:bodyPr/>
                    <a:lstStyle/>
                    <a:p>
                      <a:endParaRPr lang="en-US" sz="1200" dirty="0"/>
                    </a:p>
                  </a:txBody>
                  <a:tcPr/>
                </a:tc>
                <a:tc vMerge="1">
                  <a:txBody>
                    <a:bodyPr/>
                    <a:lstStyle/>
                    <a:p>
                      <a:pPr algn="ctr"/>
                      <a:endParaRPr lang="en-US" sz="1100" dirty="0"/>
                    </a:p>
                  </a:txBody>
                  <a:tcPr/>
                </a:tc>
                <a:tc>
                  <a:txBody>
                    <a:bodyPr/>
                    <a:lstStyle/>
                    <a:p>
                      <a:pPr algn="ctr"/>
                      <a:r>
                        <a:rPr lang="en-US" sz="1100" dirty="0" smtClean="0"/>
                        <a:t>Equity Issuance (</a:t>
                      </a:r>
                      <a:r>
                        <a:rPr lang="en-US" sz="1100" i="1" dirty="0" smtClean="0"/>
                        <a:t>includes IPO, primary</a:t>
                      </a:r>
                      <a:r>
                        <a:rPr lang="en-US" sz="1100" i="1" baseline="0" dirty="0" smtClean="0"/>
                        <a:t> market</a:t>
                      </a:r>
                      <a:r>
                        <a:rPr lang="en-US" sz="1100" baseline="0" dirty="0" smtClean="0"/>
                        <a:t>)</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38667">
                <a:tc vMerge="1">
                  <a:txBody>
                    <a:bodyPr/>
                    <a:lstStyle/>
                    <a:p>
                      <a:endParaRPr lang="en-US" sz="1200" dirty="0"/>
                    </a:p>
                  </a:txBody>
                  <a:tcPr/>
                </a:tc>
                <a:tc vMerge="1">
                  <a:txBody>
                    <a:bodyPr/>
                    <a:lstStyle/>
                    <a:p>
                      <a:pPr algn="ctr"/>
                      <a:endParaRPr lang="en-US" sz="1100" dirty="0"/>
                    </a:p>
                  </a:txBody>
                  <a:tcPr/>
                </a:tc>
                <a:tc>
                  <a:txBody>
                    <a:bodyPr/>
                    <a:lstStyle/>
                    <a:p>
                      <a:pPr algn="ctr"/>
                      <a:r>
                        <a:rPr lang="en-US" sz="1100" dirty="0" smtClean="0"/>
                        <a:t>Debt/Bonds Issuance (</a:t>
                      </a:r>
                      <a:r>
                        <a:rPr lang="en-US" sz="1100" i="1" dirty="0" smtClean="0"/>
                        <a:t>includes auction, syndication and other issuance processes</a:t>
                      </a: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06493">
                <a:tc vMerge="1">
                  <a:txBody>
                    <a:bodyPr/>
                    <a:lstStyle/>
                    <a:p>
                      <a:endParaRPr lang="en-US" sz="1200" dirty="0"/>
                    </a:p>
                  </a:txBody>
                  <a:tcPr/>
                </a:tc>
                <a:tc vMerge="1">
                  <a:txBody>
                    <a:bodyPr/>
                    <a:lstStyle/>
                    <a:p>
                      <a:pPr algn="ctr"/>
                      <a:endParaRPr lang="en-US" sz="1100" dirty="0"/>
                    </a:p>
                  </a:txBody>
                  <a:tcPr/>
                </a:tc>
                <a:tc>
                  <a:txBody>
                    <a:bodyPr/>
                    <a:lstStyle/>
                    <a:p>
                      <a:pPr algn="ctr"/>
                      <a:r>
                        <a:rPr lang="en-US" sz="1100" dirty="0" smtClean="0"/>
                        <a:t>Asset-Backed</a:t>
                      </a:r>
                      <a:r>
                        <a:rPr lang="en-US" sz="1100" baseline="0" dirty="0" smtClean="0"/>
                        <a:t> / Mortgage-Backed Issuance (</a:t>
                      </a:r>
                      <a:r>
                        <a:rPr lang="en-US" sz="1100" i="1" baseline="0" dirty="0" smtClean="0"/>
                        <a:t>includes ag</a:t>
                      </a:r>
                      <a:r>
                        <a:rPr lang="en-US" sz="1100" i="1" dirty="0" smtClean="0"/>
                        <a:t>ency and non-agency</a:t>
                      </a:r>
                      <a:r>
                        <a:rPr lang="en-US" sz="1100" dirty="0" smtClean="0"/>
                        <a:t>)</a:t>
                      </a:r>
                      <a:endParaRPr lang="en-US" sz="1100" dirty="0"/>
                    </a:p>
                  </a:txBody>
                  <a:tcPr/>
                </a:tc>
                <a:tc>
                  <a:txBody>
                    <a:bodyPr/>
                    <a:lstStyle/>
                    <a:p>
                      <a:pPr algn="ctr"/>
                      <a:endParaRPr lang="en-US" sz="1100"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228600">
                <a:tc vMerge="1">
                  <a:txBody>
                    <a:bodyPr/>
                    <a:lstStyle/>
                    <a:p>
                      <a:endParaRPr lang="en-US" sz="1200" dirty="0"/>
                    </a:p>
                  </a:txBody>
                  <a:tcPr/>
                </a:tc>
                <a:tc>
                  <a:txBody>
                    <a:bodyPr/>
                    <a:lstStyle/>
                    <a:p>
                      <a:pPr algn="ctr"/>
                      <a:r>
                        <a:rPr lang="en-US" sz="1100" dirty="0" smtClean="0"/>
                        <a:t>Securities Transactions (</a:t>
                      </a:r>
                      <a:r>
                        <a:rPr lang="en-US" sz="1100" i="1" dirty="0" smtClean="0"/>
                        <a:t>includes trade, post trade, clearing, settlement</a:t>
                      </a:r>
                      <a:r>
                        <a:rPr lang="en-US" sz="1100" dirty="0" smtClean="0"/>
                        <a:t>)</a:t>
                      </a:r>
                      <a:endParaRPr lang="en-US" sz="1100" dirty="0"/>
                    </a:p>
                  </a:txBody>
                  <a:tcPr/>
                </a:tc>
                <a:tc>
                  <a:txBody>
                    <a:bodyPr/>
                    <a:lstStyle/>
                    <a:p>
                      <a:pPr algn="ct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nchor="ctr"/>
                </a:tc>
              </a:tr>
              <a:tr h="370840">
                <a:tc vMerge="1">
                  <a:txBody>
                    <a:bodyPr/>
                    <a:lstStyle/>
                    <a:p>
                      <a:endParaRPr lang="en-US" sz="1200" dirty="0"/>
                    </a:p>
                  </a:txBody>
                  <a:tcPr/>
                </a:tc>
                <a:tc>
                  <a:txBody>
                    <a:bodyPr/>
                    <a:lstStyle/>
                    <a:p>
                      <a:pPr algn="ctr"/>
                      <a:r>
                        <a:rPr lang="en-US" sz="1100" dirty="0" smtClean="0"/>
                        <a:t>OTC Derivatives</a:t>
                      </a:r>
                      <a:r>
                        <a:rPr lang="en-US" sz="1100" baseline="0" dirty="0" smtClean="0"/>
                        <a:t> Transactions</a:t>
                      </a:r>
                      <a:endParaRPr lang="en-US" sz="1100" dirty="0"/>
                    </a:p>
                  </a:txBody>
                  <a:tcPr/>
                </a:tc>
                <a:tc>
                  <a:txBody>
                    <a:bodyPr/>
                    <a:lstStyle/>
                    <a:p>
                      <a:pPr algn="ctr"/>
                      <a:endParaRPr lang="en-US" sz="1100" dirty="0"/>
                    </a:p>
                  </a:txBody>
                  <a:tcPr/>
                </a:tc>
                <a:tc>
                  <a:txBody>
                    <a:bodyPr/>
                    <a:lstStyle/>
                    <a:p>
                      <a:pPr algn="ctr"/>
                      <a:endParaRPr lang="en-US" sz="400" dirty="0" smtClean="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r>
                        <a:rPr lang="en-US" sz="1100" dirty="0" smtClean="0"/>
                        <a:t>X</a:t>
                      </a:r>
                      <a:endParaRPr lang="en-US" sz="1100" dirty="0"/>
                    </a:p>
                  </a:txBody>
                  <a:tcPr vert="vert" anchor="ctr">
                    <a:solidFill>
                      <a:srgbClr val="FF0000"/>
                    </a:solidFill>
                  </a:tcPr>
                </a:tc>
              </a:tr>
              <a:tr h="348827">
                <a:tc vMerge="1">
                  <a:txBody>
                    <a:bodyPr/>
                    <a:lstStyle/>
                    <a:p>
                      <a:endParaRPr lang="en-US" sz="1200" dirty="0"/>
                    </a:p>
                  </a:txBody>
                  <a:tcPr/>
                </a:tc>
                <a:tc>
                  <a:txBody>
                    <a:bodyPr/>
                    <a:lstStyle/>
                    <a:p>
                      <a:pPr algn="ctr"/>
                      <a:r>
                        <a:rPr lang="en-US" sz="1100" dirty="0" smtClean="0"/>
                        <a:t>Payments</a:t>
                      </a:r>
                      <a:r>
                        <a:rPr lang="en-US" sz="1100" baseline="0" dirty="0" smtClean="0"/>
                        <a:t> Processing</a:t>
                      </a:r>
                      <a:endParaRPr lang="en-US" sz="1100" dirty="0"/>
                    </a:p>
                  </a:txBody>
                  <a:tcPr/>
                </a:tc>
                <a:tc>
                  <a:txBody>
                    <a:bodyPr/>
                    <a:lstStyle/>
                    <a:p>
                      <a:pPr algn="ctr"/>
                      <a:endParaRPr lang="en-US" sz="1100" dirty="0"/>
                    </a:p>
                  </a:txBody>
                  <a:tcPr/>
                </a:tc>
                <a:tc>
                  <a:txBody>
                    <a:bodyPr/>
                    <a:lstStyle/>
                    <a:p>
                      <a:pPr algn="ct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nchor="ctr"/>
                </a:tc>
              </a:tr>
              <a:tr h="348827">
                <a:tc vMerge="1">
                  <a:txBody>
                    <a:bodyPr/>
                    <a:lstStyle/>
                    <a:p>
                      <a:endParaRPr lang="en-US" sz="1000" dirty="0"/>
                    </a:p>
                  </a:txBody>
                  <a:tcPr vert="vert"/>
                </a:tc>
                <a:tc>
                  <a:txBody>
                    <a:bodyPr/>
                    <a:lstStyle/>
                    <a:p>
                      <a:pPr algn="ctr"/>
                      <a:r>
                        <a:rPr lang="en-US" sz="1100" dirty="0" smtClean="0"/>
                        <a:t>Portfolio and Holdings</a:t>
                      </a:r>
                      <a:endParaRPr lang="en-US" sz="1100" dirty="0"/>
                    </a:p>
                  </a:txBody>
                  <a:tcPr/>
                </a:tc>
                <a:tc>
                  <a:txBody>
                    <a:bodyPr/>
                    <a:lstStyle/>
                    <a:p>
                      <a:pPr algn="ctr"/>
                      <a:endParaRPr lang="en-US" sz="1100" dirty="0"/>
                    </a:p>
                  </a:txBody>
                  <a:tcPr/>
                </a:tc>
                <a:tc>
                  <a:txBody>
                    <a:bodyPr/>
                    <a:lstStyle/>
                    <a:p>
                      <a:pPr algn="ctr"/>
                      <a:endParaRPr lang="en-US" sz="400" i="1" dirty="0" smtClean="0"/>
                    </a:p>
                    <a:p>
                      <a:pPr algn="ctr"/>
                      <a:r>
                        <a:rPr lang="en-US" sz="1100" i="1" dirty="0" smtClean="0"/>
                        <a:t>s</a:t>
                      </a:r>
                      <a:endParaRPr lang="en-US" sz="1100" i="1" dirty="0"/>
                    </a:p>
                  </a:txBody>
                  <a:tcPr/>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tc>
                <a:tc>
                  <a:txBody>
                    <a:bodyPr/>
                    <a:lstStyle/>
                    <a:p>
                      <a:pPr algn="ctr"/>
                      <a:endParaRPr lang="en-US" sz="1100" dirty="0"/>
                    </a:p>
                  </a:txBody>
                  <a:tcPr vert="vert" anchor="ctr"/>
                </a:tc>
              </a:tr>
            </a:tbl>
          </a:graphicData>
        </a:graphic>
      </p:graphicFrame>
      <p:sp>
        <p:nvSpPr>
          <p:cNvPr id="9" name="Rectangle 8"/>
          <p:cNvSpPr/>
          <p:nvPr/>
        </p:nvSpPr>
        <p:spPr>
          <a:xfrm>
            <a:off x="297712" y="1905000"/>
            <a:ext cx="311888" cy="3581400"/>
          </a:xfrm>
          <a:prstGeom prst="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100" dirty="0">
                <a:solidFill>
                  <a:srgbClr val="FFFFFF"/>
                </a:solidFill>
              </a:rPr>
              <a:t>Future Phase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5751513"/>
            <a:ext cx="6858000" cy="420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le 1"/>
          <p:cNvSpPr>
            <a:spLocks noGrp="1"/>
          </p:cNvSpPr>
          <p:nvPr>
            <p:ph type="title"/>
          </p:nvPr>
        </p:nvSpPr>
        <p:spPr>
          <a:xfrm>
            <a:off x="1143000" y="76200"/>
            <a:ext cx="7696200" cy="685800"/>
          </a:xfrm>
        </p:spPr>
        <p:txBody>
          <a:bodyPr/>
          <a:lstStyle/>
          <a:p>
            <a:pPr>
              <a:tabLst>
                <a:tab pos="2286000" algn="l"/>
              </a:tabLst>
            </a:pPr>
            <a:r>
              <a:rPr lang="en-US" sz="2400" dirty="0" smtClean="0"/>
              <a:t>FIBO Development Scenario (September 2014)</a:t>
            </a:r>
            <a:endParaRPr lang="en-US" sz="2400" dirty="0"/>
          </a:p>
        </p:txBody>
      </p:sp>
    </p:spTree>
    <p:extLst>
      <p:ext uri="{BB962C8B-B14F-4D97-AF65-F5344CB8AC3E}">
        <p14:creationId xmlns:p14="http://schemas.microsoft.com/office/powerpoint/2010/main" val="1360028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Development Process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5</a:t>
            </a:fld>
            <a:endParaRPr lang="en-US" dirty="0"/>
          </a:p>
        </p:txBody>
      </p:sp>
    </p:spTree>
    <p:extLst>
      <p:ext uri="{BB962C8B-B14F-4D97-AF65-F5344CB8AC3E}">
        <p14:creationId xmlns:p14="http://schemas.microsoft.com/office/powerpoint/2010/main" val="2432700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Rectangle 89"/>
          <p:cNvSpPr/>
          <p:nvPr/>
        </p:nvSpPr>
        <p:spPr>
          <a:xfrm>
            <a:off x="4353884" y="343583"/>
            <a:ext cx="3410049" cy="1819993"/>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0591" y="-672782"/>
            <a:ext cx="8229600" cy="862963"/>
          </a:xfrm>
        </p:spPr>
        <p:txBody>
          <a:bodyPr>
            <a:noAutofit/>
          </a:bodyPr>
          <a:lstStyle/>
          <a:p>
            <a:r>
              <a:rPr lang="en-US" sz="3200" dirty="0" smtClean="0">
                <a:solidFill>
                  <a:srgbClr val="C00000"/>
                </a:solidFill>
                <a:latin typeface="Georgia" panose="02040502050405020303" pitchFamily="18" charset="0"/>
              </a:rPr>
              <a:t/>
            </a:r>
            <a:br>
              <a:rPr lang="en-US" sz="3200" dirty="0" smtClean="0">
                <a:solidFill>
                  <a:srgbClr val="C00000"/>
                </a:solidFill>
                <a:latin typeface="Georgia" panose="02040502050405020303" pitchFamily="18" charset="0"/>
              </a:rPr>
            </a:br>
            <a:r>
              <a:rPr lang="en-US" sz="3200" dirty="0" smtClean="0">
                <a:solidFill>
                  <a:srgbClr val="C00000"/>
                </a:solidFill>
                <a:latin typeface="Georgia" panose="02040502050405020303" pitchFamily="18" charset="0"/>
              </a:rPr>
              <a:t/>
            </a:r>
            <a:br>
              <a:rPr lang="en-US" sz="3200" dirty="0" smtClean="0">
                <a:solidFill>
                  <a:srgbClr val="C00000"/>
                </a:solidFill>
                <a:latin typeface="Georgia" panose="02040502050405020303" pitchFamily="18" charset="0"/>
              </a:rPr>
            </a:br>
            <a:r>
              <a:rPr lang="en-US" sz="3200" dirty="0" smtClean="0">
                <a:solidFill>
                  <a:srgbClr val="C00000"/>
                </a:solidFill>
                <a:latin typeface="Georgia" panose="02040502050405020303" pitchFamily="18" charset="0"/>
              </a:rPr>
              <a:t>FIBO™ Development Process</a:t>
            </a:r>
            <a:endParaRPr lang="en-US" sz="3200" dirty="0">
              <a:solidFill>
                <a:srgbClr val="C00000"/>
              </a:solidFill>
              <a:latin typeface="Georgia" panose="02040502050405020303" pitchFamily="18" charset="0"/>
            </a:endParaRPr>
          </a:p>
        </p:txBody>
      </p:sp>
      <p:sp>
        <p:nvSpPr>
          <p:cNvPr id="14" name="Flowchart: Process 13"/>
          <p:cNvSpPr/>
          <p:nvPr/>
        </p:nvSpPr>
        <p:spPr>
          <a:xfrm>
            <a:off x="4021641" y="2995149"/>
            <a:ext cx="977232" cy="500910"/>
          </a:xfrm>
          <a:prstGeom prst="flowChartProcess">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rgbClr val="000000"/>
                </a:solidFill>
              </a:rPr>
              <a:t>Semantic Enhancement</a:t>
            </a:r>
            <a:endParaRPr lang="en-US" sz="800" dirty="0">
              <a:solidFill>
                <a:srgbClr val="000000"/>
              </a:solidFill>
            </a:endParaRPr>
          </a:p>
        </p:txBody>
      </p:sp>
      <p:sp>
        <p:nvSpPr>
          <p:cNvPr id="16" name="Flowchart: Process 15"/>
          <p:cNvSpPr/>
          <p:nvPr/>
        </p:nvSpPr>
        <p:spPr>
          <a:xfrm>
            <a:off x="457200" y="5008040"/>
            <a:ext cx="1600200" cy="533400"/>
          </a:xfrm>
          <a:prstGeom prst="flowChart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Submission to OMG Architecture Board</a:t>
            </a:r>
          </a:p>
        </p:txBody>
      </p:sp>
      <p:sp>
        <p:nvSpPr>
          <p:cNvPr id="17" name="Flowchart: Process 16"/>
          <p:cNvSpPr/>
          <p:nvPr/>
        </p:nvSpPr>
        <p:spPr>
          <a:xfrm>
            <a:off x="533400" y="5846240"/>
            <a:ext cx="1371600" cy="609600"/>
          </a:xfrm>
          <a:prstGeom prst="flowChart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OMG Public comments</a:t>
            </a:r>
            <a:endParaRPr lang="en-US" sz="12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536" y="5724032"/>
            <a:ext cx="2760581" cy="808037"/>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chemeClr val="accent1"/>
                </a:solidFill>
              </a14:hiddenFill>
            </a:ext>
          </a:extLst>
        </p:spPr>
      </p:pic>
      <p:sp>
        <p:nvSpPr>
          <p:cNvPr id="5" name="Flowchart: Process 4"/>
          <p:cNvSpPr/>
          <p:nvPr/>
        </p:nvSpPr>
        <p:spPr>
          <a:xfrm>
            <a:off x="6941197" y="1142224"/>
            <a:ext cx="1905000" cy="457200"/>
          </a:xfrm>
          <a:prstGeom prst="flowChartProcess">
            <a:avLst/>
          </a:prstGeom>
          <a:solidFill>
            <a:srgbClr val="0060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rgbClr val="FFFFFF"/>
                </a:solidFill>
              </a:rPr>
              <a:t>EDM Council Determines Next</a:t>
            </a:r>
            <a:r>
              <a:rPr lang="en-US" sz="1100" dirty="0" smtClean="0">
                <a:solidFill>
                  <a:srgbClr val="FFFFFF"/>
                </a:solidFill>
              </a:rPr>
              <a:t> FIBO™ </a:t>
            </a:r>
            <a:r>
              <a:rPr lang="en-US" sz="1100" dirty="0" err="1" smtClean="0">
                <a:solidFill>
                  <a:srgbClr val="FFFFFF"/>
                </a:solidFill>
              </a:rPr>
              <a:t>SubDomain</a:t>
            </a:r>
            <a:r>
              <a:rPr lang="en-US" sz="1100" dirty="0" smtClean="0">
                <a:solidFill>
                  <a:srgbClr val="FFFFFF"/>
                </a:solidFill>
              </a:rPr>
              <a:t> Release from the UML Model</a:t>
            </a:r>
            <a:endParaRPr lang="en-US" sz="1100" dirty="0">
              <a:solidFill>
                <a:srgbClr val="FFFFFF"/>
              </a:solidFill>
            </a:endParaRPr>
          </a:p>
        </p:txBody>
      </p:sp>
      <p:sp>
        <p:nvSpPr>
          <p:cNvPr id="1042" name="TextBox 1041"/>
          <p:cNvSpPr txBox="1"/>
          <p:nvPr/>
        </p:nvSpPr>
        <p:spPr>
          <a:xfrm>
            <a:off x="6917472" y="504456"/>
            <a:ext cx="1066800" cy="215444"/>
          </a:xfrm>
          <a:prstGeom prst="rect">
            <a:avLst/>
          </a:prstGeom>
          <a:noFill/>
        </p:spPr>
        <p:txBody>
          <a:bodyPr wrap="square" rtlCol="0">
            <a:spAutoFit/>
          </a:bodyPr>
          <a:lstStyle/>
          <a:p>
            <a:pPr algn="ctr"/>
            <a:r>
              <a:rPr lang="en-US" sz="800" dirty="0" smtClean="0">
                <a:solidFill>
                  <a:srgbClr val="000000"/>
                </a:solidFill>
              </a:rPr>
              <a:t>Happy</a:t>
            </a:r>
            <a:endParaRPr lang="en-US" sz="800" dirty="0">
              <a:solidFill>
                <a:srgbClr val="000000"/>
              </a:solidFill>
            </a:endParaRPr>
          </a:p>
        </p:txBody>
      </p:sp>
      <p:cxnSp>
        <p:nvCxnSpPr>
          <p:cNvPr id="37" name="Straight Arrow Connector 36"/>
          <p:cNvCxnSpPr>
            <a:stCxn id="150" idx="1"/>
            <a:endCxn id="16" idx="3"/>
          </p:cNvCxnSpPr>
          <p:nvPr/>
        </p:nvCxnSpPr>
        <p:spPr>
          <a:xfrm flipH="1">
            <a:off x="2057400" y="5274740"/>
            <a:ext cx="439151"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a:off x="1231900" y="554144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61" name="Elbow Connector 1060"/>
          <p:cNvCxnSpPr>
            <a:stCxn id="63" idx="3"/>
            <a:endCxn id="5" idx="0"/>
          </p:cNvCxnSpPr>
          <p:nvPr/>
        </p:nvCxnSpPr>
        <p:spPr>
          <a:xfrm>
            <a:off x="7226760" y="732579"/>
            <a:ext cx="666937" cy="409645"/>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46" name="Rectangle 45"/>
          <p:cNvSpPr/>
          <p:nvPr/>
        </p:nvSpPr>
        <p:spPr>
          <a:xfrm>
            <a:off x="2193210" y="770702"/>
            <a:ext cx="1828800" cy="457200"/>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2323711" y="719900"/>
            <a:ext cx="1676400" cy="523220"/>
          </a:xfrm>
          <a:prstGeom prst="rect">
            <a:avLst/>
          </a:prstGeom>
          <a:noFill/>
        </p:spPr>
        <p:txBody>
          <a:bodyPr wrap="square" rtlCol="0">
            <a:spAutoFit/>
          </a:bodyPr>
          <a:lstStyle/>
          <a:p>
            <a:pPr algn="ctr"/>
            <a:r>
              <a:rPr lang="en-US" sz="1400" dirty="0" smtClean="0">
                <a:solidFill>
                  <a:schemeClr val="bg1"/>
                </a:solidFill>
              </a:rPr>
              <a:t>Industry Requirements</a:t>
            </a:r>
            <a:endParaRPr lang="en-US" sz="1400" dirty="0">
              <a:solidFill>
                <a:schemeClr val="bg1"/>
              </a:solidFill>
            </a:endParaRPr>
          </a:p>
        </p:txBody>
      </p:sp>
      <p:sp>
        <p:nvSpPr>
          <p:cNvPr id="63" name="Flowchart: Decision 12"/>
          <p:cNvSpPr/>
          <p:nvPr/>
        </p:nvSpPr>
        <p:spPr>
          <a:xfrm>
            <a:off x="5308603" y="389679"/>
            <a:ext cx="1918157" cy="685800"/>
          </a:xfrm>
          <a:prstGeom prst="flowChartDecisi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00000"/>
                </a:solidFill>
              </a:rPr>
              <a:t>Review Readiness with SME Team</a:t>
            </a:r>
            <a:endParaRPr lang="en-US" sz="1100" dirty="0">
              <a:solidFill>
                <a:srgbClr val="000000"/>
              </a:solidFill>
            </a:endParaRPr>
          </a:p>
        </p:txBody>
      </p:sp>
      <p:sp>
        <p:nvSpPr>
          <p:cNvPr id="84" name="TextBox 83"/>
          <p:cNvSpPr txBox="1"/>
          <p:nvPr/>
        </p:nvSpPr>
        <p:spPr>
          <a:xfrm>
            <a:off x="5978806" y="1155380"/>
            <a:ext cx="1066800" cy="215444"/>
          </a:xfrm>
          <a:prstGeom prst="rect">
            <a:avLst/>
          </a:prstGeom>
          <a:noFill/>
        </p:spPr>
        <p:txBody>
          <a:bodyPr wrap="square" rtlCol="0">
            <a:spAutoFit/>
          </a:bodyPr>
          <a:lstStyle/>
          <a:p>
            <a:pPr algn="ctr"/>
            <a:r>
              <a:rPr lang="en-US" sz="800" dirty="0" smtClean="0">
                <a:solidFill>
                  <a:srgbClr val="000000"/>
                </a:solidFill>
              </a:rPr>
              <a:t>Not Happy</a:t>
            </a:r>
            <a:endParaRPr lang="en-US" sz="800" dirty="0">
              <a:solidFill>
                <a:srgbClr val="000000"/>
              </a:solidFill>
            </a:endParaRPr>
          </a:p>
        </p:txBody>
      </p:sp>
      <p:sp>
        <p:nvSpPr>
          <p:cNvPr id="105" name="TextBox 104"/>
          <p:cNvSpPr txBox="1"/>
          <p:nvPr/>
        </p:nvSpPr>
        <p:spPr>
          <a:xfrm>
            <a:off x="5058729" y="4813756"/>
            <a:ext cx="1066800" cy="215444"/>
          </a:xfrm>
          <a:prstGeom prst="rect">
            <a:avLst/>
          </a:prstGeom>
          <a:noFill/>
        </p:spPr>
        <p:txBody>
          <a:bodyPr wrap="square" rtlCol="0">
            <a:spAutoFit/>
          </a:bodyPr>
          <a:lstStyle/>
          <a:p>
            <a:pPr algn="ctr"/>
            <a:r>
              <a:rPr lang="en-US" sz="800" dirty="0" smtClean="0">
                <a:solidFill>
                  <a:srgbClr val="000000"/>
                </a:solidFill>
              </a:rPr>
              <a:t>Yes</a:t>
            </a:r>
            <a:endParaRPr lang="en-US" sz="800" dirty="0">
              <a:solidFill>
                <a:srgbClr val="000000"/>
              </a:solidFill>
            </a:endParaRPr>
          </a:p>
        </p:txBody>
      </p:sp>
      <p:sp>
        <p:nvSpPr>
          <p:cNvPr id="108" name="Flowchart: Decision 12"/>
          <p:cNvSpPr/>
          <p:nvPr/>
        </p:nvSpPr>
        <p:spPr>
          <a:xfrm>
            <a:off x="5728085" y="4444231"/>
            <a:ext cx="1371600" cy="685800"/>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000000"/>
                </a:solidFill>
              </a:rPr>
              <a:t>Change FIBO™ BCO</a:t>
            </a:r>
            <a:endParaRPr lang="en-US" sz="1000" dirty="0">
              <a:solidFill>
                <a:srgbClr val="000000"/>
              </a:solidFill>
            </a:endParaRPr>
          </a:p>
        </p:txBody>
      </p:sp>
      <p:cxnSp>
        <p:nvCxnSpPr>
          <p:cNvPr id="112" name="Elbow Connector 86"/>
          <p:cNvCxnSpPr>
            <a:stCxn id="108" idx="1"/>
            <a:endCxn id="102" idx="3"/>
          </p:cNvCxnSpPr>
          <p:nvPr/>
        </p:nvCxnSpPr>
        <p:spPr>
          <a:xfrm rot="10800000" flipV="1">
            <a:off x="5058729" y="4787130"/>
            <a:ext cx="669356" cy="115499"/>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16" name="Elbow Connector 86"/>
          <p:cNvCxnSpPr>
            <a:stCxn id="108" idx="2"/>
            <a:endCxn id="150" idx="3"/>
          </p:cNvCxnSpPr>
          <p:nvPr/>
        </p:nvCxnSpPr>
        <p:spPr>
          <a:xfrm rot="5400000">
            <a:off x="5030564" y="3891418"/>
            <a:ext cx="144709" cy="262193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20" name="TextBox 119"/>
          <p:cNvSpPr txBox="1"/>
          <p:nvPr/>
        </p:nvSpPr>
        <p:spPr>
          <a:xfrm>
            <a:off x="2971800" y="5029200"/>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sp>
        <p:nvSpPr>
          <p:cNvPr id="121" name="Rectangle 120"/>
          <p:cNvSpPr/>
          <p:nvPr/>
        </p:nvSpPr>
        <p:spPr>
          <a:xfrm>
            <a:off x="7494205" y="3044138"/>
            <a:ext cx="971874" cy="457200"/>
          </a:xfrm>
          <a:prstGeom prst="rect">
            <a:avLst/>
          </a:prstGeom>
          <a:solidFill>
            <a:srgbClr val="CCFFCC"/>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rgbClr val="000000"/>
                </a:solidFill>
              </a:rPr>
              <a:t>Consistency  Testing/Repairs</a:t>
            </a:r>
            <a:endParaRPr lang="en-US" sz="800" dirty="0">
              <a:solidFill>
                <a:srgbClr val="000000"/>
              </a:solidFill>
            </a:endParaRPr>
          </a:p>
        </p:txBody>
      </p:sp>
      <p:sp>
        <p:nvSpPr>
          <p:cNvPr id="124" name="Flowchart: Decision 12"/>
          <p:cNvSpPr/>
          <p:nvPr/>
        </p:nvSpPr>
        <p:spPr>
          <a:xfrm>
            <a:off x="3708895" y="5808140"/>
            <a:ext cx="1289977" cy="685800"/>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000000"/>
                </a:solidFill>
              </a:rPr>
              <a:t>Changes</a:t>
            </a:r>
            <a:endParaRPr lang="en-US" sz="1000" dirty="0">
              <a:solidFill>
                <a:srgbClr val="000000"/>
              </a:solidFill>
            </a:endParaRPr>
          </a:p>
        </p:txBody>
      </p:sp>
      <p:cxnSp>
        <p:nvCxnSpPr>
          <p:cNvPr id="125" name="Elbow Connector 86"/>
          <p:cNvCxnSpPr>
            <a:stCxn id="17" idx="3"/>
            <a:endCxn id="124" idx="1"/>
          </p:cNvCxnSpPr>
          <p:nvPr/>
        </p:nvCxnSpPr>
        <p:spPr>
          <a:xfrm>
            <a:off x="1905000" y="6151040"/>
            <a:ext cx="1803895" cy="1588"/>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28" name="Elbow Connector 86"/>
          <p:cNvCxnSpPr>
            <a:stCxn id="124" idx="3"/>
            <a:endCxn id="1026" idx="1"/>
          </p:cNvCxnSpPr>
          <p:nvPr/>
        </p:nvCxnSpPr>
        <p:spPr>
          <a:xfrm flipV="1">
            <a:off x="4998872" y="6128051"/>
            <a:ext cx="1163664" cy="22989"/>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136" name="TextBox 135"/>
          <p:cNvSpPr txBox="1"/>
          <p:nvPr/>
        </p:nvSpPr>
        <p:spPr>
          <a:xfrm>
            <a:off x="4775203" y="5991413"/>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sp>
        <p:nvSpPr>
          <p:cNvPr id="147" name="TextBox 146"/>
          <p:cNvSpPr txBox="1"/>
          <p:nvPr/>
        </p:nvSpPr>
        <p:spPr>
          <a:xfrm>
            <a:off x="4123936" y="5423356"/>
            <a:ext cx="1066800" cy="215444"/>
          </a:xfrm>
          <a:prstGeom prst="rect">
            <a:avLst/>
          </a:prstGeom>
          <a:noFill/>
        </p:spPr>
        <p:txBody>
          <a:bodyPr wrap="square" rtlCol="0">
            <a:spAutoFit/>
          </a:bodyPr>
          <a:lstStyle/>
          <a:p>
            <a:pPr algn="ctr"/>
            <a:r>
              <a:rPr lang="en-US" sz="800" dirty="0" smtClean="0">
                <a:solidFill>
                  <a:srgbClr val="000000"/>
                </a:solidFill>
              </a:rPr>
              <a:t>Yes</a:t>
            </a:r>
            <a:endParaRPr lang="en-US" sz="800" dirty="0">
              <a:solidFill>
                <a:srgbClr val="000000"/>
              </a:solidFill>
            </a:endParaRPr>
          </a:p>
        </p:txBody>
      </p:sp>
      <p:sp>
        <p:nvSpPr>
          <p:cNvPr id="150" name="Rectangle 149"/>
          <p:cNvSpPr/>
          <p:nvPr/>
        </p:nvSpPr>
        <p:spPr>
          <a:xfrm>
            <a:off x="2496551" y="5046140"/>
            <a:ext cx="1295400" cy="457200"/>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Build/Test OMG Submission</a:t>
            </a:r>
            <a:endParaRPr lang="en-US" sz="1200" dirty="0">
              <a:solidFill>
                <a:schemeClr val="tx1"/>
              </a:solidFill>
            </a:endParaRPr>
          </a:p>
        </p:txBody>
      </p:sp>
      <p:cxnSp>
        <p:nvCxnSpPr>
          <p:cNvPr id="167" name="Elbow Connector 86"/>
          <p:cNvCxnSpPr>
            <a:stCxn id="124" idx="0"/>
          </p:cNvCxnSpPr>
          <p:nvPr/>
        </p:nvCxnSpPr>
        <p:spPr>
          <a:xfrm rot="5400000" flipH="1" flipV="1">
            <a:off x="4154937" y="5296505"/>
            <a:ext cx="710582" cy="312688"/>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174" name="TextBox 173"/>
          <p:cNvSpPr txBox="1"/>
          <p:nvPr/>
        </p:nvSpPr>
        <p:spPr>
          <a:xfrm>
            <a:off x="5602817" y="5271159"/>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grpSp>
        <p:nvGrpSpPr>
          <p:cNvPr id="3" name="Group 102"/>
          <p:cNvGrpSpPr/>
          <p:nvPr/>
        </p:nvGrpSpPr>
        <p:grpSpPr>
          <a:xfrm>
            <a:off x="1861498" y="3833150"/>
            <a:ext cx="716449" cy="507999"/>
            <a:chOff x="6142119" y="4522692"/>
            <a:chExt cx="1219203" cy="533400"/>
          </a:xfrm>
        </p:grpSpPr>
        <p:sp>
          <p:nvSpPr>
            <p:cNvPr id="89" name="Flowchart: Process 11"/>
            <p:cNvSpPr/>
            <p:nvPr/>
          </p:nvSpPr>
          <p:spPr>
            <a:xfrm>
              <a:off x="6142119" y="4522692"/>
              <a:ext cx="1219200" cy="533400"/>
            </a:xfrm>
            <a:prstGeom prst="flowChartProcess">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00000"/>
                  </a:solidFill>
                </a:rPr>
                <a:t>  </a:t>
              </a:r>
              <a:endParaRPr lang="en-US" sz="1100" dirty="0">
                <a:solidFill>
                  <a:srgbClr val="000000"/>
                </a:solidFill>
              </a:endParaRPr>
            </a:p>
          </p:txBody>
        </p:sp>
        <p:sp>
          <p:nvSpPr>
            <p:cNvPr id="93" name="TextBox 92"/>
            <p:cNvSpPr txBox="1"/>
            <p:nvPr/>
          </p:nvSpPr>
          <p:spPr>
            <a:xfrm>
              <a:off x="6142122" y="4555181"/>
              <a:ext cx="1219200" cy="226217"/>
            </a:xfrm>
            <a:prstGeom prst="rect">
              <a:avLst/>
            </a:prstGeom>
            <a:noFill/>
          </p:spPr>
          <p:txBody>
            <a:bodyPr wrap="square" rtlCol="0">
              <a:spAutoFit/>
            </a:bodyPr>
            <a:lstStyle/>
            <a:p>
              <a:r>
                <a:rPr lang="en-US" sz="800" dirty="0" smtClean="0"/>
                <a:t>Refactoring</a:t>
              </a:r>
            </a:p>
          </p:txBody>
        </p:sp>
      </p:grpSp>
      <p:cxnSp>
        <p:nvCxnSpPr>
          <p:cNvPr id="95" name="Elbow Connector 1060"/>
          <p:cNvCxnSpPr>
            <a:stCxn id="89" idx="3"/>
            <a:endCxn id="142" idx="1"/>
          </p:cNvCxnSpPr>
          <p:nvPr/>
        </p:nvCxnSpPr>
        <p:spPr>
          <a:xfrm>
            <a:off x="2577945" y="4087150"/>
            <a:ext cx="292251" cy="11513"/>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52" name="Elbow Connector 1060"/>
          <p:cNvCxnSpPr/>
          <p:nvPr/>
        </p:nvCxnSpPr>
        <p:spPr>
          <a:xfrm rot="10800000" flipV="1">
            <a:off x="2242499" y="4001873"/>
            <a:ext cx="6242337" cy="339275"/>
          </a:xfrm>
          <a:prstGeom prst="bentConnector4">
            <a:avLst>
              <a:gd name="adj1" fmla="val 46948"/>
              <a:gd name="adj2" fmla="val 167379"/>
            </a:avLst>
          </a:prstGeom>
          <a:ln>
            <a:tailEnd type="arrow"/>
          </a:ln>
        </p:spPr>
        <p:style>
          <a:lnRef idx="1">
            <a:schemeClr val="dk1"/>
          </a:lnRef>
          <a:fillRef idx="0">
            <a:schemeClr val="dk1"/>
          </a:fillRef>
          <a:effectRef idx="0">
            <a:schemeClr val="dk1"/>
          </a:effectRef>
          <a:fontRef idx="minor">
            <a:schemeClr val="tx1"/>
          </a:fontRef>
        </p:style>
      </p:cxnSp>
      <p:cxnSp>
        <p:nvCxnSpPr>
          <p:cNvPr id="72" name="Elbow Connector 1060"/>
          <p:cNvCxnSpPr>
            <a:stCxn id="131" idx="0"/>
            <a:endCxn id="63" idx="1"/>
          </p:cNvCxnSpPr>
          <p:nvPr/>
        </p:nvCxnSpPr>
        <p:spPr>
          <a:xfrm rot="5400000" flipH="1" flipV="1">
            <a:off x="5007905" y="649113"/>
            <a:ext cx="217232" cy="384164"/>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122" name="Elbow Connector 86"/>
          <p:cNvCxnSpPr>
            <a:stCxn id="47" idx="2"/>
            <a:endCxn id="131" idx="1"/>
          </p:cNvCxnSpPr>
          <p:nvPr/>
        </p:nvCxnSpPr>
        <p:spPr>
          <a:xfrm rot="16200000" flipH="1">
            <a:off x="3777733" y="627298"/>
            <a:ext cx="103566" cy="1335210"/>
          </a:xfrm>
          <a:prstGeom prst="bentConnector2">
            <a:avLst/>
          </a:prstGeom>
          <a:ln>
            <a:tailEnd type="arrow"/>
          </a:ln>
        </p:spPr>
        <p:style>
          <a:lnRef idx="1">
            <a:schemeClr val="dk1"/>
          </a:lnRef>
          <a:fillRef idx="0">
            <a:schemeClr val="dk1"/>
          </a:fillRef>
          <a:effectRef idx="0">
            <a:schemeClr val="dk1"/>
          </a:effectRef>
          <a:fontRef idx="minor">
            <a:schemeClr val="tx1"/>
          </a:fontRef>
        </p:style>
      </p:cxnSp>
      <p:grpSp>
        <p:nvGrpSpPr>
          <p:cNvPr id="4" name="Group 142"/>
          <p:cNvGrpSpPr/>
          <p:nvPr/>
        </p:nvGrpSpPr>
        <p:grpSpPr>
          <a:xfrm>
            <a:off x="4479233" y="949811"/>
            <a:ext cx="1068300" cy="1138726"/>
            <a:chOff x="4479233" y="949811"/>
            <a:chExt cx="1068300" cy="1138726"/>
          </a:xfrm>
        </p:grpSpPr>
        <p:grpSp>
          <p:nvGrpSpPr>
            <p:cNvPr id="6" name="Group 156"/>
            <p:cNvGrpSpPr/>
            <p:nvPr/>
          </p:nvGrpSpPr>
          <p:grpSpPr>
            <a:xfrm>
              <a:off x="4479233" y="949811"/>
              <a:ext cx="872523" cy="1074591"/>
              <a:chOff x="2432178" y="1370824"/>
              <a:chExt cx="872523" cy="1074591"/>
            </a:xfrm>
          </p:grpSpPr>
          <p:sp>
            <p:nvSpPr>
              <p:cNvPr id="149" name="Direct Access Storage 53"/>
              <p:cNvSpPr/>
              <p:nvPr/>
            </p:nvSpPr>
            <p:spPr>
              <a:xfrm>
                <a:off x="2432178" y="1651665"/>
                <a:ext cx="854635" cy="793750"/>
              </a:xfrm>
              <a:prstGeom prst="flowChartMagneticDrum">
                <a:avLst/>
              </a:prstGeom>
              <a:solidFill>
                <a:srgbClr val="1BFF1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1" name="Direct Access Storage 53"/>
              <p:cNvSpPr/>
              <p:nvPr/>
            </p:nvSpPr>
            <p:spPr>
              <a:xfrm>
                <a:off x="2450066" y="1370824"/>
                <a:ext cx="854635" cy="793750"/>
              </a:xfrm>
              <a:prstGeom prst="flowChartMagneticDrum">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132" name="TextBox 131"/>
            <p:cNvSpPr txBox="1"/>
            <p:nvPr/>
          </p:nvSpPr>
          <p:spPr>
            <a:xfrm>
              <a:off x="4515844" y="965153"/>
              <a:ext cx="1031689" cy="1123384"/>
            </a:xfrm>
            <a:prstGeom prst="rect">
              <a:avLst/>
            </a:prstGeom>
            <a:noFill/>
          </p:spPr>
          <p:txBody>
            <a:bodyPr wrap="square" rtlCol="0">
              <a:spAutoFit/>
            </a:bodyPr>
            <a:lstStyle/>
            <a:p>
              <a:r>
                <a:rPr lang="en-US" sz="1100" dirty="0" smtClean="0">
                  <a:solidFill>
                    <a:srgbClr val="000000"/>
                  </a:solidFill>
                </a:rPr>
                <a:t>FIBO™ BCO/UML</a:t>
              </a:r>
            </a:p>
            <a:p>
              <a:r>
                <a:rPr lang="en-US" sz="1100" dirty="0" smtClean="0">
                  <a:solidFill>
                    <a:srgbClr val="000000"/>
                  </a:solidFill>
                </a:rPr>
                <a:t>Model in Cameo, VOM, RDF/OWL</a:t>
              </a:r>
            </a:p>
            <a:p>
              <a:endParaRPr lang="en-US" sz="1200" dirty="0"/>
            </a:p>
          </p:txBody>
        </p:sp>
      </p:grpSp>
      <p:sp>
        <p:nvSpPr>
          <p:cNvPr id="142" name="Flowchart: Process 141"/>
          <p:cNvSpPr/>
          <p:nvPr/>
        </p:nvSpPr>
        <p:spPr>
          <a:xfrm>
            <a:off x="2870196" y="3848208"/>
            <a:ext cx="737273" cy="500910"/>
          </a:xfrm>
          <a:prstGeom prst="flowChartProcess">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rgbClr val="000000"/>
                </a:solidFill>
              </a:rPr>
              <a:t>Semantic Issues Correction</a:t>
            </a:r>
            <a:endParaRPr lang="en-US" sz="800" dirty="0">
              <a:solidFill>
                <a:srgbClr val="000000"/>
              </a:solidFill>
            </a:endParaRPr>
          </a:p>
        </p:txBody>
      </p:sp>
      <p:cxnSp>
        <p:nvCxnSpPr>
          <p:cNvPr id="153" name="Elbow Connector 1060"/>
          <p:cNvCxnSpPr>
            <a:stCxn id="5" idx="2"/>
            <a:endCxn id="92" idx="3"/>
          </p:cNvCxnSpPr>
          <p:nvPr/>
        </p:nvCxnSpPr>
        <p:spPr>
          <a:xfrm rot="5400000">
            <a:off x="4332107" y="-738782"/>
            <a:ext cx="1223384" cy="5899797"/>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155" name="Elbow Connector 1060"/>
          <p:cNvCxnSpPr>
            <a:stCxn id="142" idx="3"/>
            <a:endCxn id="14" idx="1"/>
          </p:cNvCxnSpPr>
          <p:nvPr/>
        </p:nvCxnSpPr>
        <p:spPr>
          <a:xfrm flipV="1">
            <a:off x="3607469" y="3245604"/>
            <a:ext cx="414172" cy="853059"/>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63" name="Elbow Connector 1060"/>
          <p:cNvCxnSpPr>
            <a:stCxn id="14" idx="3"/>
            <a:endCxn id="145" idx="1"/>
          </p:cNvCxnSpPr>
          <p:nvPr/>
        </p:nvCxnSpPr>
        <p:spPr>
          <a:xfrm>
            <a:off x="4998873" y="3245604"/>
            <a:ext cx="375001" cy="1579"/>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69" name="Elbow Connector 1060"/>
          <p:cNvCxnSpPr>
            <a:endCxn id="271" idx="0"/>
          </p:cNvCxnSpPr>
          <p:nvPr/>
        </p:nvCxnSpPr>
        <p:spPr>
          <a:xfrm rot="5400000">
            <a:off x="8246503" y="4243887"/>
            <a:ext cx="485210" cy="399270"/>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96" name="Elbow Connector 1060"/>
          <p:cNvCxnSpPr/>
          <p:nvPr/>
        </p:nvCxnSpPr>
        <p:spPr>
          <a:xfrm rot="5400000" flipH="1" flipV="1">
            <a:off x="3546575" y="3230096"/>
            <a:ext cx="2781446" cy="506877"/>
          </a:xfrm>
          <a:prstGeom prst="bentConnector3">
            <a:avLst>
              <a:gd name="adj1" fmla="val 29605"/>
            </a:avLst>
          </a:prstGeom>
          <a:ln>
            <a:tailEnd type="arrow"/>
          </a:ln>
        </p:spPr>
        <p:style>
          <a:lnRef idx="1">
            <a:schemeClr val="dk1"/>
          </a:lnRef>
          <a:fillRef idx="0">
            <a:schemeClr val="dk1"/>
          </a:fillRef>
          <a:effectRef idx="0">
            <a:schemeClr val="dk1"/>
          </a:effectRef>
          <a:fontRef idx="minor">
            <a:schemeClr val="tx1"/>
          </a:fontRef>
        </p:style>
      </p:cxnSp>
      <p:sp>
        <p:nvSpPr>
          <p:cNvPr id="92" name="Flowchart: Alternate Process 91"/>
          <p:cNvSpPr/>
          <p:nvPr/>
        </p:nvSpPr>
        <p:spPr>
          <a:xfrm>
            <a:off x="469900" y="2556108"/>
            <a:ext cx="1524000" cy="533400"/>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00000"/>
                </a:solidFill>
              </a:rPr>
              <a:t>Perform Architecture and Externality Review </a:t>
            </a:r>
            <a:endParaRPr lang="en-US" sz="1100" dirty="0">
              <a:solidFill>
                <a:srgbClr val="000000"/>
              </a:solidFill>
            </a:endParaRPr>
          </a:p>
        </p:txBody>
      </p:sp>
      <p:sp>
        <p:nvSpPr>
          <p:cNvPr id="96" name="Flowchart: Decision 12"/>
          <p:cNvSpPr/>
          <p:nvPr/>
        </p:nvSpPr>
        <p:spPr>
          <a:xfrm>
            <a:off x="457200" y="3268901"/>
            <a:ext cx="1371600" cy="685800"/>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00000"/>
                </a:solidFill>
              </a:rPr>
              <a:t>Change or add</a:t>
            </a:r>
            <a:endParaRPr lang="en-US" sz="1100" dirty="0">
              <a:solidFill>
                <a:srgbClr val="000000"/>
              </a:solidFill>
            </a:endParaRPr>
          </a:p>
        </p:txBody>
      </p:sp>
      <p:cxnSp>
        <p:nvCxnSpPr>
          <p:cNvPr id="106" name="Elbow Connector 105"/>
          <p:cNvCxnSpPr>
            <a:stCxn id="96" idx="3"/>
            <a:endCxn id="132" idx="1"/>
          </p:cNvCxnSpPr>
          <p:nvPr/>
        </p:nvCxnSpPr>
        <p:spPr>
          <a:xfrm flipV="1">
            <a:off x="1828800" y="1526845"/>
            <a:ext cx="2687044" cy="2084956"/>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18" name="Elbow Connector 1060"/>
          <p:cNvCxnSpPr>
            <a:stCxn id="92" idx="2"/>
            <a:endCxn id="96" idx="1"/>
          </p:cNvCxnSpPr>
          <p:nvPr/>
        </p:nvCxnSpPr>
        <p:spPr>
          <a:xfrm rot="5400000">
            <a:off x="583404" y="2963304"/>
            <a:ext cx="522293" cy="774700"/>
          </a:xfrm>
          <a:prstGeom prst="bentConnector4">
            <a:avLst>
              <a:gd name="adj1" fmla="val 17174"/>
              <a:gd name="adj2" fmla="val 129508"/>
            </a:avLst>
          </a:prstGeom>
          <a:ln>
            <a:tailEnd type="arrow"/>
          </a:ln>
        </p:spPr>
        <p:style>
          <a:lnRef idx="1">
            <a:schemeClr val="dk1"/>
          </a:lnRef>
          <a:fillRef idx="0">
            <a:schemeClr val="dk1"/>
          </a:fillRef>
          <a:effectRef idx="0">
            <a:schemeClr val="dk1"/>
          </a:effectRef>
          <a:fontRef idx="minor">
            <a:schemeClr val="tx1"/>
          </a:fontRef>
        </p:style>
      </p:cxnSp>
      <p:sp>
        <p:nvSpPr>
          <p:cNvPr id="126" name="TextBox 125"/>
          <p:cNvSpPr txBox="1"/>
          <p:nvPr/>
        </p:nvSpPr>
        <p:spPr>
          <a:xfrm>
            <a:off x="1219200" y="3308913"/>
            <a:ext cx="1066800" cy="215444"/>
          </a:xfrm>
          <a:prstGeom prst="rect">
            <a:avLst/>
          </a:prstGeom>
          <a:noFill/>
        </p:spPr>
        <p:txBody>
          <a:bodyPr wrap="square" rtlCol="0">
            <a:spAutoFit/>
          </a:bodyPr>
          <a:lstStyle/>
          <a:p>
            <a:pPr algn="ctr"/>
            <a:r>
              <a:rPr lang="en-US" sz="800" dirty="0" smtClean="0">
                <a:solidFill>
                  <a:srgbClr val="000000"/>
                </a:solidFill>
              </a:rPr>
              <a:t>yes</a:t>
            </a:r>
            <a:endParaRPr lang="en-US" sz="800" dirty="0">
              <a:solidFill>
                <a:srgbClr val="000000"/>
              </a:solidFill>
            </a:endParaRPr>
          </a:p>
        </p:txBody>
      </p:sp>
      <p:sp>
        <p:nvSpPr>
          <p:cNvPr id="129" name="TextBox 128"/>
          <p:cNvSpPr txBox="1"/>
          <p:nvPr/>
        </p:nvSpPr>
        <p:spPr>
          <a:xfrm>
            <a:off x="609600" y="4133674"/>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cxnSp>
        <p:nvCxnSpPr>
          <p:cNvPr id="133" name="Elbow Connector 1060"/>
          <p:cNvCxnSpPr>
            <a:stCxn id="96" idx="2"/>
            <a:endCxn id="89" idx="1"/>
          </p:cNvCxnSpPr>
          <p:nvPr/>
        </p:nvCxnSpPr>
        <p:spPr>
          <a:xfrm rot="16200000" flipH="1">
            <a:off x="1436025" y="3661676"/>
            <a:ext cx="132449" cy="718498"/>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45" name="Flowchart: Process 144"/>
          <p:cNvSpPr/>
          <p:nvPr/>
        </p:nvSpPr>
        <p:spPr>
          <a:xfrm>
            <a:off x="5373874" y="3020550"/>
            <a:ext cx="893809" cy="453265"/>
          </a:xfrm>
          <a:prstGeom prst="flowChartProcess">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rgbClr val="000000"/>
                </a:solidFill>
              </a:rPr>
              <a:t>Validation with Instance Data</a:t>
            </a:r>
            <a:endParaRPr lang="en-US" sz="800" dirty="0">
              <a:solidFill>
                <a:srgbClr val="000000"/>
              </a:solidFill>
            </a:endParaRPr>
          </a:p>
        </p:txBody>
      </p:sp>
      <p:cxnSp>
        <p:nvCxnSpPr>
          <p:cNvPr id="148" name="Elbow Connector 1060"/>
          <p:cNvCxnSpPr>
            <a:stCxn id="121" idx="3"/>
            <a:endCxn id="100" idx="0"/>
          </p:cNvCxnSpPr>
          <p:nvPr/>
        </p:nvCxnSpPr>
        <p:spPr>
          <a:xfrm>
            <a:off x="8466079" y="3272738"/>
            <a:ext cx="220933" cy="52197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92" name="TextBox 191"/>
          <p:cNvSpPr txBox="1"/>
          <p:nvPr/>
        </p:nvSpPr>
        <p:spPr>
          <a:xfrm>
            <a:off x="4775203" y="3718485"/>
            <a:ext cx="1920889" cy="215444"/>
          </a:xfrm>
          <a:prstGeom prst="rect">
            <a:avLst/>
          </a:prstGeom>
          <a:noFill/>
        </p:spPr>
        <p:txBody>
          <a:bodyPr wrap="square" rtlCol="0">
            <a:spAutoFit/>
          </a:bodyPr>
          <a:lstStyle/>
          <a:p>
            <a:pPr algn="ctr"/>
            <a:r>
              <a:rPr lang="en-US" sz="800" dirty="0" smtClean="0">
                <a:solidFill>
                  <a:srgbClr val="000000"/>
                </a:solidFill>
              </a:rPr>
              <a:t>Spiral implementation of enhancements</a:t>
            </a:r>
            <a:endParaRPr lang="en-US" sz="800" dirty="0">
              <a:solidFill>
                <a:srgbClr val="000000"/>
              </a:solidFill>
            </a:endParaRPr>
          </a:p>
        </p:txBody>
      </p:sp>
      <p:cxnSp>
        <p:nvCxnSpPr>
          <p:cNvPr id="261" name="Elbow Connector 1060"/>
          <p:cNvCxnSpPr>
            <a:stCxn id="271" idx="1"/>
            <a:endCxn id="108" idx="3"/>
          </p:cNvCxnSpPr>
          <p:nvPr/>
        </p:nvCxnSpPr>
        <p:spPr>
          <a:xfrm rot="10800000">
            <a:off x="7099685" y="4787131"/>
            <a:ext cx="427788" cy="165696"/>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271" name="Flowchart: Alternate Process 270"/>
          <p:cNvSpPr/>
          <p:nvPr/>
        </p:nvSpPr>
        <p:spPr>
          <a:xfrm>
            <a:off x="7527473" y="4686127"/>
            <a:ext cx="1524000" cy="533400"/>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00000"/>
                </a:solidFill>
              </a:rPr>
              <a:t>Final SME Review</a:t>
            </a:r>
            <a:endParaRPr lang="en-US" sz="1100" dirty="0">
              <a:solidFill>
                <a:srgbClr val="000000"/>
              </a:solidFill>
            </a:endParaRPr>
          </a:p>
        </p:txBody>
      </p:sp>
      <p:cxnSp>
        <p:nvCxnSpPr>
          <p:cNvPr id="80" name="Elbow Connector 1060"/>
          <p:cNvCxnSpPr>
            <a:stCxn id="63" idx="2"/>
          </p:cNvCxnSpPr>
          <p:nvPr/>
        </p:nvCxnSpPr>
        <p:spPr>
          <a:xfrm rot="5400000">
            <a:off x="5589232" y="920977"/>
            <a:ext cx="523949" cy="832952"/>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78" name="Flowchart: Decision 12"/>
          <p:cNvSpPr/>
          <p:nvPr/>
        </p:nvSpPr>
        <p:spPr>
          <a:xfrm>
            <a:off x="6489372" y="3061228"/>
            <a:ext cx="762790" cy="406209"/>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rgbClr val="000000"/>
              </a:solidFill>
            </a:endParaRPr>
          </a:p>
        </p:txBody>
      </p:sp>
      <p:cxnSp>
        <p:nvCxnSpPr>
          <p:cNvPr id="85" name="Elbow Connector 1060"/>
          <p:cNvCxnSpPr/>
          <p:nvPr/>
        </p:nvCxnSpPr>
        <p:spPr>
          <a:xfrm>
            <a:off x="6281697" y="3272738"/>
            <a:ext cx="230509" cy="1588"/>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91" name="Elbow Connector 1060"/>
          <p:cNvCxnSpPr/>
          <p:nvPr/>
        </p:nvCxnSpPr>
        <p:spPr>
          <a:xfrm>
            <a:off x="7252162" y="3267313"/>
            <a:ext cx="250720" cy="1588"/>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97" name="Elbow Connector 1060"/>
          <p:cNvCxnSpPr>
            <a:stCxn id="78" idx="2"/>
            <a:endCxn id="14" idx="2"/>
          </p:cNvCxnSpPr>
          <p:nvPr/>
        </p:nvCxnSpPr>
        <p:spPr>
          <a:xfrm rot="5400000">
            <a:off x="5676201" y="2301493"/>
            <a:ext cx="28622" cy="2360510"/>
          </a:xfrm>
          <a:prstGeom prst="bentConnector3">
            <a:avLst>
              <a:gd name="adj1" fmla="val 898686"/>
            </a:avLst>
          </a:prstGeom>
          <a:ln>
            <a:tailEnd type="arrow"/>
          </a:ln>
        </p:spPr>
        <p:style>
          <a:lnRef idx="1">
            <a:schemeClr val="dk1"/>
          </a:lnRef>
          <a:fillRef idx="0">
            <a:schemeClr val="dk1"/>
          </a:fillRef>
          <a:effectRef idx="0">
            <a:schemeClr val="dk1"/>
          </a:effectRef>
          <a:fontRef idx="minor">
            <a:schemeClr val="tx1"/>
          </a:fontRef>
        </p:style>
      </p:cxnSp>
      <p:sp>
        <p:nvSpPr>
          <p:cNvPr id="100" name="Flowchart: Decision 12"/>
          <p:cNvSpPr/>
          <p:nvPr/>
        </p:nvSpPr>
        <p:spPr>
          <a:xfrm>
            <a:off x="8305617" y="3794708"/>
            <a:ext cx="762790" cy="406209"/>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rgbClr val="000000"/>
              </a:solidFill>
            </a:endParaRPr>
          </a:p>
        </p:txBody>
      </p:sp>
      <p:sp>
        <p:nvSpPr>
          <p:cNvPr id="102" name="Flowchart: Decision 12"/>
          <p:cNvSpPr/>
          <p:nvPr/>
        </p:nvSpPr>
        <p:spPr>
          <a:xfrm>
            <a:off x="4295939" y="4699525"/>
            <a:ext cx="762790" cy="406209"/>
          </a:xfrm>
          <a:prstGeom prst="flowChartDecision">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rgbClr val="000000"/>
              </a:solidFill>
            </a:endParaRPr>
          </a:p>
        </p:txBody>
      </p:sp>
      <p:sp>
        <p:nvSpPr>
          <p:cNvPr id="109" name="Oval 108"/>
          <p:cNvSpPr/>
          <p:nvPr/>
        </p:nvSpPr>
        <p:spPr>
          <a:xfrm>
            <a:off x="4534200" y="4776341"/>
            <a:ext cx="264946" cy="244398"/>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sp>
      <p:sp>
        <p:nvSpPr>
          <p:cNvPr id="115" name="TextBox 114"/>
          <p:cNvSpPr txBox="1"/>
          <p:nvPr/>
        </p:nvSpPr>
        <p:spPr>
          <a:xfrm>
            <a:off x="6594992" y="3141203"/>
            <a:ext cx="794013" cy="215444"/>
          </a:xfrm>
          <a:prstGeom prst="rect">
            <a:avLst/>
          </a:prstGeom>
          <a:noFill/>
        </p:spPr>
        <p:txBody>
          <a:bodyPr wrap="square" rtlCol="0">
            <a:spAutoFit/>
          </a:bodyPr>
          <a:lstStyle/>
          <a:p>
            <a:r>
              <a:rPr lang="en-US" sz="800" dirty="0" smtClean="0"/>
              <a:t>Enhance?</a:t>
            </a:r>
            <a:endParaRPr lang="en-US" sz="800" dirty="0"/>
          </a:p>
        </p:txBody>
      </p:sp>
      <p:sp>
        <p:nvSpPr>
          <p:cNvPr id="119" name="TextBox 118"/>
          <p:cNvSpPr txBox="1"/>
          <p:nvPr/>
        </p:nvSpPr>
        <p:spPr>
          <a:xfrm>
            <a:off x="6822017" y="3015667"/>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sp>
        <p:nvSpPr>
          <p:cNvPr id="123" name="TextBox 122"/>
          <p:cNvSpPr txBox="1"/>
          <p:nvPr/>
        </p:nvSpPr>
        <p:spPr>
          <a:xfrm>
            <a:off x="6407797" y="3473815"/>
            <a:ext cx="1066800" cy="215444"/>
          </a:xfrm>
          <a:prstGeom prst="rect">
            <a:avLst/>
          </a:prstGeom>
          <a:noFill/>
        </p:spPr>
        <p:txBody>
          <a:bodyPr wrap="square" rtlCol="0">
            <a:spAutoFit/>
          </a:bodyPr>
          <a:lstStyle/>
          <a:p>
            <a:pPr algn="ctr"/>
            <a:r>
              <a:rPr lang="en-US" sz="800" dirty="0" smtClean="0">
                <a:solidFill>
                  <a:srgbClr val="000000"/>
                </a:solidFill>
              </a:rPr>
              <a:t>Yes</a:t>
            </a:r>
            <a:endParaRPr lang="en-US" sz="800" dirty="0">
              <a:solidFill>
                <a:srgbClr val="000000"/>
              </a:solidFill>
            </a:endParaRPr>
          </a:p>
        </p:txBody>
      </p:sp>
      <p:sp>
        <p:nvSpPr>
          <p:cNvPr id="127" name="TextBox 126"/>
          <p:cNvSpPr txBox="1"/>
          <p:nvPr/>
        </p:nvSpPr>
        <p:spPr>
          <a:xfrm>
            <a:off x="8500358" y="3883219"/>
            <a:ext cx="794013" cy="215444"/>
          </a:xfrm>
          <a:prstGeom prst="rect">
            <a:avLst/>
          </a:prstGeom>
          <a:noFill/>
        </p:spPr>
        <p:txBody>
          <a:bodyPr wrap="square" rtlCol="0">
            <a:spAutoFit/>
          </a:bodyPr>
          <a:lstStyle/>
          <a:p>
            <a:r>
              <a:rPr lang="en-US" sz="800" dirty="0" smtClean="0"/>
              <a:t>Pass?</a:t>
            </a:r>
            <a:endParaRPr lang="en-US" sz="800" dirty="0"/>
          </a:p>
        </p:txBody>
      </p:sp>
      <p:sp>
        <p:nvSpPr>
          <p:cNvPr id="134" name="TextBox 133"/>
          <p:cNvSpPr txBox="1"/>
          <p:nvPr/>
        </p:nvSpPr>
        <p:spPr>
          <a:xfrm>
            <a:off x="7965671" y="4200917"/>
            <a:ext cx="1066800" cy="215444"/>
          </a:xfrm>
          <a:prstGeom prst="rect">
            <a:avLst/>
          </a:prstGeom>
          <a:noFill/>
        </p:spPr>
        <p:txBody>
          <a:bodyPr wrap="square" rtlCol="0">
            <a:spAutoFit/>
          </a:bodyPr>
          <a:lstStyle/>
          <a:p>
            <a:pPr algn="ctr"/>
            <a:r>
              <a:rPr lang="en-US" sz="800" dirty="0" smtClean="0">
                <a:solidFill>
                  <a:srgbClr val="000000"/>
                </a:solidFill>
              </a:rPr>
              <a:t>Yes</a:t>
            </a:r>
            <a:endParaRPr lang="en-US" sz="800" dirty="0">
              <a:solidFill>
                <a:srgbClr val="000000"/>
              </a:solidFill>
            </a:endParaRPr>
          </a:p>
        </p:txBody>
      </p:sp>
      <p:sp>
        <p:nvSpPr>
          <p:cNvPr id="135" name="TextBox 134"/>
          <p:cNvSpPr txBox="1"/>
          <p:nvPr/>
        </p:nvSpPr>
        <p:spPr>
          <a:xfrm>
            <a:off x="7620212" y="4001873"/>
            <a:ext cx="1066800" cy="215444"/>
          </a:xfrm>
          <a:prstGeom prst="rect">
            <a:avLst/>
          </a:prstGeom>
          <a:noFill/>
        </p:spPr>
        <p:txBody>
          <a:bodyPr wrap="square" rtlCol="0">
            <a:spAutoFit/>
          </a:bodyPr>
          <a:lstStyle/>
          <a:p>
            <a:pPr algn="ctr"/>
            <a:r>
              <a:rPr lang="en-US" sz="800" dirty="0" smtClean="0">
                <a:solidFill>
                  <a:srgbClr val="000000"/>
                </a:solidFill>
              </a:rPr>
              <a:t>No</a:t>
            </a:r>
            <a:endParaRPr lang="en-US" sz="800" dirty="0">
              <a:solidFill>
                <a:srgbClr val="000000"/>
              </a:solidFill>
            </a:endParaRPr>
          </a:p>
        </p:txBody>
      </p:sp>
      <p:sp>
        <p:nvSpPr>
          <p:cNvPr id="104" name="TextBox 103"/>
          <p:cNvSpPr txBox="1"/>
          <p:nvPr/>
        </p:nvSpPr>
        <p:spPr>
          <a:xfrm>
            <a:off x="5596901" y="1883733"/>
            <a:ext cx="2450232" cy="230832"/>
          </a:xfrm>
          <a:prstGeom prst="rect">
            <a:avLst/>
          </a:prstGeom>
          <a:noFill/>
        </p:spPr>
        <p:txBody>
          <a:bodyPr wrap="square" rtlCol="0">
            <a:spAutoFit/>
          </a:bodyPr>
          <a:lstStyle/>
          <a:p>
            <a:pPr algn="ctr"/>
            <a:r>
              <a:rPr lang="en-US" sz="900" dirty="0" smtClean="0">
                <a:solidFill>
                  <a:srgbClr val="000000"/>
                </a:solidFill>
              </a:rPr>
              <a:t>FIBO™ Use and Maintenance</a:t>
            </a:r>
            <a:endParaRPr lang="en-US" sz="900" dirty="0" smtClean="0"/>
          </a:p>
        </p:txBody>
      </p:sp>
      <p:sp>
        <p:nvSpPr>
          <p:cNvPr id="81" name="Slide Number Placeholder 80"/>
          <p:cNvSpPr>
            <a:spLocks noGrp="1"/>
          </p:cNvSpPr>
          <p:nvPr>
            <p:ph type="sldNum" sz="quarter" idx="12"/>
          </p:nvPr>
        </p:nvSpPr>
        <p:spPr/>
        <p:txBody>
          <a:bodyPr/>
          <a:lstStyle/>
          <a:p>
            <a:fld id="{A9EF402B-C8A5-5445-AD78-AAE8EACFDC0E}" type="slidenum">
              <a:rPr lang="en-US" smtClean="0"/>
              <a:pPr/>
              <a:t>6</a:t>
            </a:fld>
            <a:endParaRPr lang="en-US" dirty="0"/>
          </a:p>
        </p:txBody>
      </p:sp>
      <p:grpSp>
        <p:nvGrpSpPr>
          <p:cNvPr id="7" name="Group 81"/>
          <p:cNvGrpSpPr/>
          <p:nvPr/>
        </p:nvGrpSpPr>
        <p:grpSpPr>
          <a:xfrm>
            <a:off x="5407159" y="949811"/>
            <a:ext cx="2356774" cy="1143000"/>
            <a:chOff x="8464745" y="1638490"/>
            <a:chExt cx="2356774" cy="1143000"/>
          </a:xfrm>
        </p:grpSpPr>
        <p:grpSp>
          <p:nvGrpSpPr>
            <p:cNvPr id="8" name="Group 9"/>
            <p:cNvGrpSpPr>
              <a:grpSpLocks/>
            </p:cNvGrpSpPr>
            <p:nvPr/>
          </p:nvGrpSpPr>
          <p:grpSpPr bwMode="auto">
            <a:xfrm>
              <a:off x="8464745" y="1638490"/>
              <a:ext cx="1031875" cy="1143002"/>
              <a:chOff x="0" y="0"/>
              <a:chExt cx="650" cy="720"/>
            </a:xfrm>
          </p:grpSpPr>
          <p:sp>
            <p:nvSpPr>
              <p:cNvPr id="87" name="Oval 2"/>
              <p:cNvSpPr>
                <a:spLocks/>
              </p:cNvSpPr>
              <p:nvPr/>
            </p:nvSpPr>
            <p:spPr bwMode="auto">
              <a:xfrm>
                <a:off x="0" y="201"/>
                <a:ext cx="230" cy="231"/>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88" name="Oval 3"/>
              <p:cNvSpPr>
                <a:spLocks/>
              </p:cNvSpPr>
              <p:nvPr/>
            </p:nvSpPr>
            <p:spPr bwMode="auto">
              <a:xfrm>
                <a:off x="477" y="242"/>
                <a:ext cx="173" cy="173"/>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94" name="Oval 4"/>
              <p:cNvSpPr>
                <a:spLocks/>
              </p:cNvSpPr>
              <p:nvPr/>
            </p:nvSpPr>
            <p:spPr bwMode="auto">
              <a:xfrm>
                <a:off x="304" y="0"/>
                <a:ext cx="173" cy="172"/>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98" name="Oval 5"/>
              <p:cNvSpPr>
                <a:spLocks/>
              </p:cNvSpPr>
              <p:nvPr/>
            </p:nvSpPr>
            <p:spPr bwMode="auto">
              <a:xfrm>
                <a:off x="131" y="547"/>
                <a:ext cx="173" cy="173"/>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99" name="Line 6"/>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01" name="Line 7"/>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03" name="Line 8"/>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sp>
          <p:nvSpPr>
            <p:cNvPr id="86" name="TextBox 85"/>
            <p:cNvSpPr txBox="1"/>
            <p:nvPr/>
          </p:nvSpPr>
          <p:spPr>
            <a:xfrm>
              <a:off x="9000701" y="2203080"/>
              <a:ext cx="1820818" cy="369332"/>
            </a:xfrm>
            <a:prstGeom prst="rect">
              <a:avLst/>
            </a:prstGeom>
            <a:noFill/>
          </p:spPr>
          <p:txBody>
            <a:bodyPr wrap="square" rtlCol="0">
              <a:spAutoFit/>
            </a:bodyPr>
            <a:lstStyle/>
            <a:p>
              <a:r>
                <a:rPr lang="en-US" dirty="0" smtClean="0"/>
                <a:t>FIBO-n….n-1</a:t>
              </a:r>
              <a:endParaRPr lang="en-US" dirty="0"/>
            </a:p>
          </p:txBody>
        </p:sp>
      </p:grpSp>
      <p:grpSp>
        <p:nvGrpSpPr>
          <p:cNvPr id="9" name="Group 187"/>
          <p:cNvGrpSpPr/>
          <p:nvPr/>
        </p:nvGrpSpPr>
        <p:grpSpPr>
          <a:xfrm>
            <a:off x="4799146" y="1943791"/>
            <a:ext cx="2854379" cy="4514251"/>
            <a:chOff x="5308608" y="1882422"/>
            <a:chExt cx="2854374" cy="4693709"/>
          </a:xfrm>
        </p:grpSpPr>
        <p:cxnSp>
          <p:nvCxnSpPr>
            <p:cNvPr id="77" name="Straight Arrow Connector 76"/>
            <p:cNvCxnSpPr>
              <a:stCxn id="130" idx="5"/>
            </p:cNvCxnSpPr>
            <p:nvPr/>
          </p:nvCxnSpPr>
          <p:spPr>
            <a:xfrm rot="16200000" flipV="1">
              <a:off x="4563551" y="2627479"/>
              <a:ext cx="3590750" cy="2100636"/>
            </a:xfrm>
            <a:prstGeom prst="straightConnector1">
              <a:avLst/>
            </a:prstGeom>
            <a:ln w="63500">
              <a:solidFill>
                <a:srgbClr val="1BFF1A"/>
              </a:solidFill>
              <a:tailEnd type="arrow"/>
            </a:ln>
          </p:spPr>
          <p:style>
            <a:lnRef idx="2">
              <a:schemeClr val="accent1"/>
            </a:lnRef>
            <a:fillRef idx="0">
              <a:schemeClr val="accent1"/>
            </a:fillRef>
            <a:effectRef idx="1">
              <a:schemeClr val="accent1"/>
            </a:effectRef>
            <a:fontRef idx="minor">
              <a:schemeClr val="tx1"/>
            </a:fontRef>
          </p:style>
        </p:cxnSp>
        <p:grpSp>
          <p:nvGrpSpPr>
            <p:cNvPr id="10" name="Group 106"/>
            <p:cNvGrpSpPr/>
            <p:nvPr/>
          </p:nvGrpSpPr>
          <p:grpSpPr>
            <a:xfrm>
              <a:off x="6818837" y="5433131"/>
              <a:ext cx="1344145" cy="1143000"/>
              <a:chOff x="6753771" y="1460687"/>
              <a:chExt cx="1344144" cy="1143000"/>
            </a:xfrm>
          </p:grpSpPr>
          <p:grpSp>
            <p:nvGrpSpPr>
              <p:cNvPr id="11" name="Group 18"/>
              <p:cNvGrpSpPr>
                <a:grpSpLocks/>
              </p:cNvGrpSpPr>
              <p:nvPr/>
            </p:nvGrpSpPr>
            <p:grpSpPr bwMode="auto">
              <a:xfrm rot="10800000">
                <a:off x="6753771" y="1460687"/>
                <a:ext cx="1036643" cy="1143000"/>
                <a:chOff x="0" y="2"/>
                <a:chExt cx="652" cy="719"/>
              </a:xfrm>
            </p:grpSpPr>
            <p:sp>
              <p:nvSpPr>
                <p:cNvPr id="113" name="Oval 11"/>
                <p:cNvSpPr>
                  <a:spLocks/>
                </p:cNvSpPr>
                <p:nvPr/>
              </p:nvSpPr>
              <p:spPr bwMode="auto">
                <a:xfrm>
                  <a:off x="0" y="204"/>
                  <a:ext cx="230" cy="232"/>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14" name="Oval 12"/>
                <p:cNvSpPr>
                  <a:spLocks/>
                </p:cNvSpPr>
                <p:nvPr/>
              </p:nvSpPr>
              <p:spPr bwMode="auto">
                <a:xfrm>
                  <a:off x="479" y="245"/>
                  <a:ext cx="173" cy="175"/>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17" name="Oval 13"/>
                <p:cNvSpPr>
                  <a:spLocks/>
                </p:cNvSpPr>
                <p:nvPr/>
              </p:nvSpPr>
              <p:spPr bwMode="auto">
                <a:xfrm>
                  <a:off x="305" y="2"/>
                  <a:ext cx="175" cy="172"/>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30" name="Oval 14"/>
                <p:cNvSpPr>
                  <a:spLocks/>
                </p:cNvSpPr>
                <p:nvPr/>
              </p:nvSpPr>
              <p:spPr bwMode="auto">
                <a:xfrm>
                  <a:off x="133" y="549"/>
                  <a:ext cx="173" cy="172"/>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37" name="Line 15"/>
                <p:cNvSpPr>
                  <a:spLocks noChangeShapeType="1"/>
                </p:cNvSpPr>
                <p:nvPr/>
              </p:nvSpPr>
              <p:spPr bwMode="auto">
                <a:xfrm>
                  <a:off x="426" y="157"/>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38" name="Line 16"/>
                <p:cNvSpPr>
                  <a:spLocks noChangeShapeType="1"/>
                </p:cNvSpPr>
                <p:nvPr/>
              </p:nvSpPr>
              <p:spPr bwMode="auto">
                <a:xfrm>
                  <a:off x="231" y="320"/>
                  <a:ext cx="249"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39" name="Line 17"/>
                <p:cNvSpPr>
                  <a:spLocks noChangeShapeType="1"/>
                </p:cNvSpPr>
                <p:nvPr/>
              </p:nvSpPr>
              <p:spPr bwMode="auto">
                <a:xfrm flipH="1">
                  <a:off x="280" y="392"/>
                  <a:ext cx="225"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sp>
            <p:nvSpPr>
              <p:cNvPr id="111" name="TextBox 110"/>
              <p:cNvSpPr txBox="1"/>
              <p:nvPr/>
            </p:nvSpPr>
            <p:spPr>
              <a:xfrm>
                <a:off x="6930460" y="1987951"/>
                <a:ext cx="1167455" cy="384014"/>
              </a:xfrm>
              <a:prstGeom prst="rect">
                <a:avLst/>
              </a:prstGeom>
              <a:noFill/>
            </p:spPr>
            <p:txBody>
              <a:bodyPr wrap="square" rtlCol="0">
                <a:spAutoFit/>
              </a:bodyPr>
              <a:lstStyle/>
              <a:p>
                <a:r>
                  <a:rPr lang="en-US" dirty="0" smtClean="0"/>
                  <a:t>FIBO-FND</a:t>
                </a:r>
                <a:endParaRPr lang="en-US" dirty="0"/>
              </a:p>
            </p:txBody>
          </p:sp>
        </p:grpSp>
      </p:grpSp>
      <p:grpSp>
        <p:nvGrpSpPr>
          <p:cNvPr id="12" name="Group 186"/>
          <p:cNvGrpSpPr/>
          <p:nvPr/>
        </p:nvGrpSpPr>
        <p:grpSpPr>
          <a:xfrm>
            <a:off x="3682307" y="3354628"/>
            <a:ext cx="1777642" cy="1143000"/>
            <a:chOff x="1980613" y="5683511"/>
            <a:chExt cx="1777642" cy="1143000"/>
          </a:xfrm>
        </p:grpSpPr>
        <p:grpSp>
          <p:nvGrpSpPr>
            <p:cNvPr id="13" name="Group 92"/>
            <p:cNvGrpSpPr>
              <a:grpSpLocks/>
            </p:cNvGrpSpPr>
            <p:nvPr/>
          </p:nvGrpSpPr>
          <p:grpSpPr bwMode="auto">
            <a:xfrm>
              <a:off x="1980613" y="5683511"/>
              <a:ext cx="1031875" cy="1143000"/>
              <a:chOff x="0" y="0"/>
              <a:chExt cx="650" cy="720"/>
            </a:xfrm>
          </p:grpSpPr>
          <p:sp>
            <p:nvSpPr>
              <p:cNvPr id="166" name="Oval 85"/>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68" name="Oval 86"/>
              <p:cNvSpPr>
                <a:spLocks/>
              </p:cNvSpPr>
              <p:nvPr/>
            </p:nvSpPr>
            <p:spPr bwMode="auto">
              <a:xfrm>
                <a:off x="477" y="242"/>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70" name="Oval 87"/>
              <p:cNvSpPr>
                <a:spLocks/>
              </p:cNvSpPr>
              <p:nvPr/>
            </p:nvSpPr>
            <p:spPr bwMode="auto">
              <a:xfrm>
                <a:off x="304" y="0"/>
                <a:ext cx="173" cy="172"/>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71" name="Oval 88"/>
              <p:cNvSpPr>
                <a:spLocks/>
              </p:cNvSpPr>
              <p:nvPr/>
            </p:nvSpPr>
            <p:spPr bwMode="auto">
              <a:xfrm>
                <a:off x="131" y="547"/>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72" name="Line 89"/>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73" name="Line 90"/>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75" name="Line 91"/>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sp>
          <p:nvSpPr>
            <p:cNvPr id="176" name="TextBox 175"/>
            <p:cNvSpPr txBox="1"/>
            <p:nvPr/>
          </p:nvSpPr>
          <p:spPr>
            <a:xfrm>
              <a:off x="2590800" y="6377694"/>
              <a:ext cx="1167455" cy="369332"/>
            </a:xfrm>
            <a:prstGeom prst="rect">
              <a:avLst/>
            </a:prstGeom>
            <a:noFill/>
          </p:spPr>
          <p:txBody>
            <a:bodyPr wrap="square" rtlCol="0">
              <a:spAutoFit/>
            </a:bodyPr>
            <a:lstStyle/>
            <a:p>
              <a:r>
                <a:rPr lang="en-US" dirty="0" smtClean="0"/>
                <a:t>FIBO-IND</a:t>
              </a:r>
              <a:endParaRPr lang="en-US" dirty="0"/>
            </a:p>
          </p:txBody>
        </p:sp>
      </p:grpSp>
      <p:grpSp>
        <p:nvGrpSpPr>
          <p:cNvPr id="15" name="Group 176"/>
          <p:cNvGrpSpPr/>
          <p:nvPr/>
        </p:nvGrpSpPr>
        <p:grpSpPr>
          <a:xfrm>
            <a:off x="2066491" y="5541440"/>
            <a:ext cx="1725460" cy="1143000"/>
            <a:chOff x="8744940" y="2735217"/>
            <a:chExt cx="1725460" cy="1143000"/>
          </a:xfrm>
        </p:grpSpPr>
        <p:grpSp>
          <p:nvGrpSpPr>
            <p:cNvPr id="18" name="Group 101"/>
            <p:cNvGrpSpPr>
              <a:grpSpLocks/>
            </p:cNvGrpSpPr>
            <p:nvPr/>
          </p:nvGrpSpPr>
          <p:grpSpPr bwMode="auto">
            <a:xfrm>
              <a:off x="8744940" y="2735219"/>
              <a:ext cx="1033463" cy="1143001"/>
              <a:chOff x="0" y="0"/>
              <a:chExt cx="650" cy="720"/>
            </a:xfrm>
          </p:grpSpPr>
          <p:sp>
            <p:nvSpPr>
              <p:cNvPr id="180" name="Oval 94"/>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1" name="Oval 95"/>
              <p:cNvSpPr>
                <a:spLocks/>
              </p:cNvSpPr>
              <p:nvPr/>
            </p:nvSpPr>
            <p:spPr bwMode="auto">
              <a:xfrm>
                <a:off x="477" y="242"/>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2" name="Oval 96"/>
              <p:cNvSpPr>
                <a:spLocks/>
              </p:cNvSpPr>
              <p:nvPr/>
            </p:nvSpPr>
            <p:spPr bwMode="auto">
              <a:xfrm>
                <a:off x="304" y="0"/>
                <a:ext cx="175" cy="172"/>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3" name="Oval 97"/>
              <p:cNvSpPr>
                <a:spLocks/>
              </p:cNvSpPr>
              <p:nvPr/>
            </p:nvSpPr>
            <p:spPr bwMode="auto">
              <a:xfrm>
                <a:off x="131" y="547"/>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4" name="Line 98"/>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5" name="Line 99"/>
              <p:cNvSpPr>
                <a:spLocks noChangeShapeType="1"/>
              </p:cNvSpPr>
              <p:nvPr/>
            </p:nvSpPr>
            <p:spPr bwMode="auto">
              <a:xfrm>
                <a:off x="230" y="316"/>
                <a:ext cx="249"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186" name="Line 100"/>
              <p:cNvSpPr>
                <a:spLocks noChangeShapeType="1"/>
              </p:cNvSpPr>
              <p:nvPr/>
            </p:nvSpPr>
            <p:spPr bwMode="auto">
              <a:xfrm flipH="1">
                <a:off x="279" y="390"/>
                <a:ext cx="225"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sp>
          <p:nvSpPr>
            <p:cNvPr id="179" name="TextBox 178"/>
            <p:cNvSpPr txBox="1"/>
            <p:nvPr/>
          </p:nvSpPr>
          <p:spPr>
            <a:xfrm>
              <a:off x="9302945" y="3350331"/>
              <a:ext cx="1167455" cy="369332"/>
            </a:xfrm>
            <a:prstGeom prst="rect">
              <a:avLst/>
            </a:prstGeom>
            <a:noFill/>
          </p:spPr>
          <p:txBody>
            <a:bodyPr wrap="square" rtlCol="0">
              <a:spAutoFit/>
            </a:bodyPr>
            <a:lstStyle/>
            <a:p>
              <a:r>
                <a:rPr lang="en-US" dirty="0" smtClean="0"/>
                <a:t>FIBO-BE</a:t>
              </a:r>
              <a:endParaRPr lang="en-US" dirty="0"/>
            </a:p>
          </p:txBody>
        </p:sp>
      </p:grpSp>
      <p:sp>
        <p:nvSpPr>
          <p:cNvPr id="140" name="TextBox 139"/>
          <p:cNvSpPr txBox="1"/>
          <p:nvPr/>
        </p:nvSpPr>
        <p:spPr>
          <a:xfrm>
            <a:off x="3742267" y="541867"/>
            <a:ext cx="184666" cy="369332"/>
          </a:xfrm>
          <a:prstGeom prst="rect">
            <a:avLst/>
          </a:prstGeom>
          <a:noFill/>
        </p:spPr>
        <p:txBody>
          <a:bodyPr wrap="none" rtlCol="0">
            <a:spAutoFit/>
          </a:bodyPr>
          <a:lstStyle/>
          <a:p>
            <a:endParaRPr lang="en-US" dirty="0"/>
          </a:p>
        </p:txBody>
      </p:sp>
      <p:sp>
        <p:nvSpPr>
          <p:cNvPr id="141" name="TextBox 140"/>
          <p:cNvSpPr txBox="1"/>
          <p:nvPr/>
        </p:nvSpPr>
        <p:spPr>
          <a:xfrm>
            <a:off x="178641" y="45485"/>
            <a:ext cx="1887850" cy="2462213"/>
          </a:xfrm>
          <a:prstGeom prst="rect">
            <a:avLst/>
          </a:prstGeom>
          <a:solidFill>
            <a:srgbClr val="660066"/>
          </a:solidFill>
        </p:spPr>
        <p:txBody>
          <a:bodyPr wrap="square" rtlCol="0">
            <a:spAutoFit/>
          </a:bodyPr>
          <a:lstStyle/>
          <a:p>
            <a:r>
              <a:rPr lang="en-US" sz="1400" dirty="0" smtClean="0">
                <a:solidFill>
                  <a:srgbClr val="FF0000"/>
                </a:solidFill>
              </a:rPr>
              <a:t>Red FIBOs are in Queue</a:t>
            </a:r>
          </a:p>
          <a:p>
            <a:r>
              <a:rPr lang="en-US" sz="1400" dirty="0" smtClean="0">
                <a:solidFill>
                  <a:srgbClr val="FF939B"/>
                </a:solidFill>
              </a:rPr>
              <a:t>Pink FIBOs have been approved by the OMG AB to enter the RFC process</a:t>
            </a:r>
          </a:p>
          <a:p>
            <a:r>
              <a:rPr lang="en-US" sz="1400" dirty="0" smtClean="0">
                <a:solidFill>
                  <a:srgbClr val="FFFF00"/>
                </a:solidFill>
              </a:rPr>
              <a:t>Yellow FIBOs are dealing with issues</a:t>
            </a:r>
          </a:p>
          <a:p>
            <a:r>
              <a:rPr lang="en-US" sz="1400" dirty="0" smtClean="0">
                <a:solidFill>
                  <a:srgbClr val="0AFF00"/>
                </a:solidFill>
              </a:rPr>
              <a:t>Green FIBOs have exited the OMG process as ratified standards.</a:t>
            </a:r>
            <a:endParaRPr lang="en-US" sz="1400" dirty="0">
              <a:solidFill>
                <a:srgbClr val="0AFF00"/>
              </a:solidFill>
            </a:endParaRPr>
          </a:p>
        </p:txBody>
      </p:sp>
    </p:spTree>
    <p:extLst>
      <p:ext uri="{BB962C8B-B14F-4D97-AF65-F5344CB8AC3E}">
        <p14:creationId xmlns:p14="http://schemas.microsoft.com/office/powerpoint/2010/main" val="4243418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Date Placeholder 78"/>
          <p:cNvSpPr>
            <a:spLocks noGrp="1"/>
          </p:cNvSpPr>
          <p:nvPr>
            <p:ph type="dt" sz="half" idx="10"/>
          </p:nvPr>
        </p:nvSpPr>
        <p:spPr>
          <a:xfrm>
            <a:off x="431800" y="6431422"/>
            <a:ext cx="2133600" cy="365125"/>
          </a:xfrm>
        </p:spPr>
        <p:txBody>
          <a:bodyPr/>
          <a:lstStyle/>
          <a:p>
            <a:fld id="{DD8A39CA-CF91-794B-A037-31F72FD26273}" type="datetime1">
              <a:rPr lang="en-US" smtClean="0"/>
              <a:pPr/>
              <a:t>10/13/2014</a:t>
            </a:fld>
            <a:endParaRPr lang="en-US"/>
          </a:p>
        </p:txBody>
      </p:sp>
      <p:sp>
        <p:nvSpPr>
          <p:cNvPr id="64" name="TextBox 63"/>
          <p:cNvSpPr txBox="1"/>
          <p:nvPr/>
        </p:nvSpPr>
        <p:spPr>
          <a:xfrm>
            <a:off x="659414" y="6102448"/>
            <a:ext cx="3680816" cy="369332"/>
          </a:xfrm>
          <a:prstGeom prst="rect">
            <a:avLst/>
          </a:prstGeom>
          <a:noFill/>
        </p:spPr>
        <p:txBody>
          <a:bodyPr wrap="none" rtlCol="0">
            <a:spAutoFit/>
          </a:bodyPr>
          <a:lstStyle/>
          <a:p>
            <a:r>
              <a:rPr lang="en-US" sz="900" dirty="0" smtClean="0"/>
              <a:t>[1] incl. MD files, VOM files, </a:t>
            </a:r>
            <a:r>
              <a:rPr lang="en-US" sz="900" dirty="0" err="1" smtClean="0"/>
              <a:t>TopBraid</a:t>
            </a:r>
            <a:r>
              <a:rPr lang="en-US" sz="900" dirty="0" smtClean="0"/>
              <a:t> layout files, protégé catalog files, </a:t>
            </a:r>
            <a:r>
              <a:rPr lang="en-US" sz="900" dirty="0" err="1" smtClean="0"/>
              <a:t>etc</a:t>
            </a:r>
            <a:endParaRPr lang="en-US" sz="900" dirty="0" smtClean="0"/>
          </a:p>
          <a:p>
            <a:r>
              <a:rPr lang="en-US" sz="900" dirty="0" smtClean="0"/>
              <a:t>[2] incl. Use Case documents, demo scenarios, etc.  </a:t>
            </a:r>
            <a:endParaRPr lang="en-US" sz="900" dirty="0"/>
          </a:p>
        </p:txBody>
      </p:sp>
      <p:sp>
        <p:nvSpPr>
          <p:cNvPr id="69" name="Rectangle 68"/>
          <p:cNvSpPr/>
          <p:nvPr/>
        </p:nvSpPr>
        <p:spPr>
          <a:xfrm>
            <a:off x="6826316" y="1318132"/>
            <a:ext cx="1828800" cy="1130956"/>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rPr>
              <a:t>Industry Requirements (use cases, scenarios)</a:t>
            </a:r>
            <a:endParaRPr lang="en-US" dirty="0">
              <a:solidFill>
                <a:schemeClr val="bg1"/>
              </a:solidFill>
            </a:endParaRPr>
          </a:p>
        </p:txBody>
      </p:sp>
      <p:pic>
        <p:nvPicPr>
          <p:cNvPr id="100" name="Picture 9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4042" y="2575302"/>
            <a:ext cx="487329" cy="439395"/>
          </a:xfrm>
          <a:prstGeom prst="rect">
            <a:avLst/>
          </a:prstGeom>
        </p:spPr>
      </p:pic>
      <p:sp>
        <p:nvSpPr>
          <p:cNvPr id="101" name="TextBox 100"/>
          <p:cNvSpPr txBox="1"/>
          <p:nvPr/>
        </p:nvSpPr>
        <p:spPr>
          <a:xfrm>
            <a:off x="6841797" y="2640920"/>
            <a:ext cx="2302203" cy="3385542"/>
          </a:xfrm>
          <a:prstGeom prst="rect">
            <a:avLst/>
          </a:prstGeom>
          <a:noFill/>
        </p:spPr>
        <p:txBody>
          <a:bodyPr wrap="square" rtlCol="0">
            <a:spAutoFit/>
          </a:bodyPr>
          <a:lstStyle/>
          <a:p>
            <a:r>
              <a:rPr lang="en-US" dirty="0" smtClean="0"/>
              <a:t>Systems Legend</a:t>
            </a:r>
          </a:p>
          <a:p>
            <a:r>
              <a:rPr lang="en-US" sz="1400" dirty="0" smtClean="0"/>
              <a:t>A Ontology Editors</a:t>
            </a:r>
          </a:p>
          <a:p>
            <a:r>
              <a:rPr lang="en-US" sz="1400" dirty="0"/>
              <a:t> </a:t>
            </a:r>
            <a:r>
              <a:rPr lang="en-US" sz="1400" dirty="0" smtClean="0"/>
              <a:t>    Protégé, TBC, Fluent, ….</a:t>
            </a:r>
          </a:p>
          <a:p>
            <a:r>
              <a:rPr lang="en-US" sz="1400" dirty="0" smtClean="0"/>
              <a:t>B Ontology Documentation</a:t>
            </a:r>
          </a:p>
          <a:p>
            <a:r>
              <a:rPr lang="en-US" sz="1400" dirty="0"/>
              <a:t> </a:t>
            </a:r>
            <a:r>
              <a:rPr lang="en-US" sz="1400" dirty="0" smtClean="0"/>
              <a:t>   Adaptive, TBC, VOWL, Gruff, ….</a:t>
            </a:r>
          </a:p>
          <a:p>
            <a:r>
              <a:rPr lang="en-US" sz="1400" dirty="0" smtClean="0"/>
              <a:t>C Modeling Tools</a:t>
            </a:r>
          </a:p>
          <a:p>
            <a:r>
              <a:rPr lang="en-US" sz="1400" dirty="0"/>
              <a:t> </a:t>
            </a:r>
            <a:r>
              <a:rPr lang="en-US" sz="1400" dirty="0" smtClean="0"/>
              <a:t>   </a:t>
            </a:r>
            <a:r>
              <a:rPr lang="en-US" sz="1400" dirty="0" err="1" smtClean="0"/>
              <a:t>MagicDraw</a:t>
            </a:r>
            <a:r>
              <a:rPr lang="en-US" sz="1400" dirty="0" smtClean="0"/>
              <a:t>, EA, …..</a:t>
            </a:r>
          </a:p>
          <a:p>
            <a:r>
              <a:rPr lang="en-US" sz="1400" dirty="0" smtClean="0"/>
              <a:t>D Model converters</a:t>
            </a:r>
          </a:p>
          <a:p>
            <a:r>
              <a:rPr lang="en-US" sz="1400" dirty="0" smtClean="0"/>
              <a:t>    VOM, </a:t>
            </a:r>
            <a:r>
              <a:rPr lang="en-US" sz="1400" dirty="0" err="1" smtClean="0"/>
              <a:t>SysMO</a:t>
            </a:r>
            <a:r>
              <a:rPr lang="en-US" sz="1400" dirty="0" smtClean="0"/>
              <a:t>, ….</a:t>
            </a:r>
          </a:p>
          <a:p>
            <a:r>
              <a:rPr lang="en-US" sz="1400" dirty="0" smtClean="0"/>
              <a:t>E Testing</a:t>
            </a:r>
          </a:p>
          <a:p>
            <a:r>
              <a:rPr lang="en-US" sz="1400" dirty="0" smtClean="0"/>
              <a:t>    Pellet, Hermit, Unit Test </a:t>
            </a:r>
          </a:p>
          <a:p>
            <a:r>
              <a:rPr lang="en-US" sz="1400" dirty="0"/>
              <a:t> </a:t>
            </a:r>
            <a:r>
              <a:rPr lang="en-US" sz="1400" dirty="0" smtClean="0"/>
              <a:t>   frameworks (Fitness)</a:t>
            </a:r>
          </a:p>
          <a:p>
            <a:r>
              <a:rPr lang="en-US" sz="1400" dirty="0" smtClean="0"/>
              <a:t>F Issue Managers, </a:t>
            </a:r>
            <a:r>
              <a:rPr lang="en-US" sz="1400" dirty="0" err="1" smtClean="0"/>
              <a:t>eg</a:t>
            </a:r>
            <a:r>
              <a:rPr lang="en-US" sz="1400" dirty="0" smtClean="0"/>
              <a:t>., </a:t>
            </a:r>
          </a:p>
          <a:p>
            <a:r>
              <a:rPr lang="en-US" sz="1400" dirty="0"/>
              <a:t> </a:t>
            </a:r>
            <a:r>
              <a:rPr lang="en-US" sz="1400" dirty="0" smtClean="0"/>
              <a:t>  </a:t>
            </a:r>
            <a:r>
              <a:rPr lang="en-US" sz="1400" dirty="0" err="1" smtClean="0"/>
              <a:t>Github</a:t>
            </a:r>
            <a:r>
              <a:rPr lang="en-US" sz="1400" dirty="0" smtClean="0"/>
              <a:t>/Jira</a:t>
            </a:r>
            <a:endParaRPr lang="en-US" sz="1400" dirty="0"/>
          </a:p>
        </p:txBody>
      </p:sp>
      <p:pic>
        <p:nvPicPr>
          <p:cNvPr id="104" name="Picture 10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28017" y="371429"/>
            <a:ext cx="342930" cy="426757"/>
          </a:xfrm>
          <a:prstGeom prst="rect">
            <a:avLst/>
          </a:prstGeom>
        </p:spPr>
      </p:pic>
      <p:sp>
        <p:nvSpPr>
          <p:cNvPr id="105" name="TextBox 104"/>
          <p:cNvSpPr txBox="1"/>
          <p:nvPr/>
        </p:nvSpPr>
        <p:spPr>
          <a:xfrm>
            <a:off x="6767977" y="798186"/>
            <a:ext cx="1863010" cy="523220"/>
          </a:xfrm>
          <a:prstGeom prst="rect">
            <a:avLst/>
          </a:prstGeom>
          <a:noFill/>
        </p:spPr>
        <p:txBody>
          <a:bodyPr wrap="none" rtlCol="0">
            <a:spAutoFit/>
          </a:bodyPr>
          <a:lstStyle/>
          <a:p>
            <a:pPr algn="ctr"/>
            <a:r>
              <a:rPr lang="en-US" sz="1400" dirty="0" smtClean="0"/>
              <a:t>Industry SMEs</a:t>
            </a:r>
          </a:p>
          <a:p>
            <a:pPr algn="ctr"/>
            <a:r>
              <a:rPr lang="en-US" sz="1400" dirty="0" smtClean="0"/>
              <a:t>Industry </a:t>
            </a:r>
            <a:r>
              <a:rPr lang="en-US" sz="1400" dirty="0" err="1" smtClean="0"/>
              <a:t>DataModelers</a:t>
            </a:r>
            <a:endParaRPr lang="en-US" sz="1400" dirty="0"/>
          </a:p>
        </p:txBody>
      </p:sp>
      <p:sp>
        <p:nvSpPr>
          <p:cNvPr id="79" name="Footer Placeholder 78"/>
          <p:cNvSpPr>
            <a:spLocks noGrp="1"/>
          </p:cNvSpPr>
          <p:nvPr>
            <p:ph type="ftr" sz="quarter" idx="11"/>
          </p:nvPr>
        </p:nvSpPr>
        <p:spPr/>
        <p:txBody>
          <a:bodyPr/>
          <a:lstStyle/>
          <a:p>
            <a:r>
              <a:rPr lang="en-US" smtClean="0"/>
              <a:t>CC EDMC 2014</a:t>
            </a:r>
            <a:endParaRPr lang="en-US"/>
          </a:p>
        </p:txBody>
      </p:sp>
      <p:grpSp>
        <p:nvGrpSpPr>
          <p:cNvPr id="2" name="Group 105"/>
          <p:cNvGrpSpPr/>
          <p:nvPr/>
        </p:nvGrpSpPr>
        <p:grpSpPr>
          <a:xfrm rot="-6660000" flipV="1">
            <a:off x="5693387" y="1133678"/>
            <a:ext cx="272584" cy="1014596"/>
            <a:chOff x="5108631" y="4572000"/>
            <a:chExt cx="890521" cy="1849483"/>
          </a:xfrm>
        </p:grpSpPr>
        <p:sp>
          <p:nvSpPr>
            <p:cNvPr id="107" name="Arc 106"/>
            <p:cNvSpPr/>
            <p:nvPr/>
          </p:nvSpPr>
          <p:spPr>
            <a:xfrm>
              <a:off x="5108631"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8" name="Arc 107"/>
            <p:cNvSpPr/>
            <p:nvPr/>
          </p:nvSpPr>
          <p:spPr>
            <a:xfrm flipH="1">
              <a:off x="5119675"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130" name="TextBox 129"/>
          <p:cNvSpPr txBox="1"/>
          <p:nvPr/>
        </p:nvSpPr>
        <p:spPr>
          <a:xfrm>
            <a:off x="3354582" y="5355074"/>
            <a:ext cx="2907655" cy="646331"/>
          </a:xfrm>
          <a:prstGeom prst="rect">
            <a:avLst/>
          </a:prstGeom>
          <a:noFill/>
        </p:spPr>
        <p:txBody>
          <a:bodyPr wrap="none" rtlCol="0">
            <a:spAutoFit/>
          </a:bodyPr>
          <a:lstStyle/>
          <a:p>
            <a:r>
              <a:rPr lang="en-US" dirty="0" smtClean="0">
                <a:solidFill>
                  <a:srgbClr val="FFC000"/>
                </a:solidFill>
              </a:rPr>
              <a:t>Yellow processes are manual</a:t>
            </a:r>
          </a:p>
          <a:p>
            <a:r>
              <a:rPr lang="en-US" dirty="0" smtClean="0">
                <a:solidFill>
                  <a:schemeClr val="tx2">
                    <a:lumMod val="60000"/>
                    <a:lumOff val="40000"/>
                  </a:schemeClr>
                </a:solidFill>
              </a:rPr>
              <a:t>Blue processes run in Jenkins</a:t>
            </a:r>
            <a:endParaRPr lang="en-US" dirty="0">
              <a:solidFill>
                <a:schemeClr val="tx2">
                  <a:lumMod val="60000"/>
                  <a:lumOff val="40000"/>
                </a:schemeClr>
              </a:solidFill>
            </a:endParaRPr>
          </a:p>
        </p:txBody>
      </p:sp>
      <p:sp>
        <p:nvSpPr>
          <p:cNvPr id="13" name="TextBox 12"/>
          <p:cNvSpPr txBox="1"/>
          <p:nvPr/>
        </p:nvSpPr>
        <p:spPr>
          <a:xfrm>
            <a:off x="68498" y="4206305"/>
            <a:ext cx="635110" cy="338554"/>
          </a:xfrm>
          <a:prstGeom prst="rect">
            <a:avLst/>
          </a:prstGeom>
          <a:noFill/>
        </p:spPr>
        <p:txBody>
          <a:bodyPr wrap="none" rtlCol="0">
            <a:spAutoFit/>
          </a:bodyPr>
          <a:lstStyle/>
          <a:p>
            <a:r>
              <a:rPr lang="en-US" sz="1600" b="1" dirty="0" smtClean="0"/>
              <a:t>OMG</a:t>
            </a:r>
            <a:endParaRPr lang="en-US" sz="1600" b="1" dirty="0"/>
          </a:p>
        </p:txBody>
      </p:sp>
      <p:grpSp>
        <p:nvGrpSpPr>
          <p:cNvPr id="3" name="Group 87"/>
          <p:cNvGrpSpPr/>
          <p:nvPr/>
        </p:nvGrpSpPr>
        <p:grpSpPr>
          <a:xfrm>
            <a:off x="127819" y="371429"/>
            <a:ext cx="5759771" cy="4914568"/>
            <a:chOff x="127819" y="371429"/>
            <a:chExt cx="5759771" cy="4914568"/>
          </a:xfrm>
        </p:grpSpPr>
        <p:sp>
          <p:nvSpPr>
            <p:cNvPr id="46" name="Down Arrow 45"/>
            <p:cNvSpPr/>
            <p:nvPr/>
          </p:nvSpPr>
          <p:spPr>
            <a:xfrm rot="5400000">
              <a:off x="2300339" y="1569814"/>
              <a:ext cx="249585" cy="866889"/>
            </a:xfrm>
            <a:prstGeom prst="downArrow">
              <a:avLst/>
            </a:prstGeom>
            <a:solidFill>
              <a:schemeClr val="bg1">
                <a:lumMod val="6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1991688" y="2028758"/>
              <a:ext cx="915961" cy="1600438"/>
            </a:xfrm>
            <a:prstGeom prst="rect">
              <a:avLst/>
            </a:prstGeom>
            <a:noFill/>
          </p:spPr>
          <p:txBody>
            <a:bodyPr wrap="square" rtlCol="0">
              <a:spAutoFit/>
            </a:bodyPr>
            <a:lstStyle/>
            <a:p>
              <a:pPr algn="ctr"/>
              <a:r>
                <a:rPr lang="en-US" sz="1400" dirty="0" smtClean="0"/>
                <a:t>All </a:t>
              </a:r>
            </a:p>
            <a:p>
              <a:pPr algn="ctr"/>
              <a:r>
                <a:rPr lang="en-US" sz="1400" dirty="0" smtClean="0"/>
                <a:t>FIBO</a:t>
              </a:r>
            </a:p>
            <a:p>
              <a:pPr algn="ctr"/>
              <a:r>
                <a:rPr lang="en-US" sz="1400" dirty="0" smtClean="0"/>
                <a:t> </a:t>
              </a:r>
              <a:r>
                <a:rPr lang="en-US" sz="1400" dirty="0" err="1" smtClean="0"/>
                <a:t>GitHub</a:t>
              </a:r>
              <a:endParaRPr lang="en-US" sz="1400" dirty="0" smtClean="0"/>
            </a:p>
            <a:p>
              <a:pPr algn="ctr"/>
              <a:r>
                <a:rPr lang="en-US" sz="1400" dirty="0" smtClean="0"/>
                <a:t>Repo’s</a:t>
              </a:r>
            </a:p>
            <a:p>
              <a:pPr algn="ctr"/>
              <a:endParaRPr lang="en-US" sz="1400" dirty="0" smtClean="0"/>
            </a:p>
            <a:p>
              <a:pPr algn="ctr"/>
              <a:r>
                <a:rPr lang="en-US" sz="1400" dirty="0" smtClean="0"/>
                <a:t>(levels are tags)</a:t>
              </a:r>
              <a:endParaRPr lang="en-US" sz="1400" dirty="0"/>
            </a:p>
          </p:txBody>
        </p:sp>
        <p:sp>
          <p:nvSpPr>
            <p:cNvPr id="7" name="Rectangle 6"/>
            <p:cNvSpPr/>
            <p:nvPr/>
          </p:nvSpPr>
          <p:spPr>
            <a:xfrm>
              <a:off x="2899967" y="2238566"/>
              <a:ext cx="2320531" cy="449934"/>
            </a:xfrm>
            <a:prstGeom prst="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899967" y="2688500"/>
              <a:ext cx="2320531" cy="511901"/>
            </a:xfrm>
            <a:prstGeom prst="rect">
              <a:avLst/>
            </a:prstGeom>
            <a:solidFill>
              <a:srgbClr val="FF0000"/>
            </a:solidFill>
            <a:ln>
              <a:solidFill>
                <a:schemeClr val="tx1"/>
              </a:solidFill>
            </a:ln>
          </p:spPr>
          <p:txBody>
            <a:bodyPr wrap="square" rtlCol="0">
              <a:spAutoFit/>
            </a:bodyPr>
            <a:lstStyle/>
            <a:p>
              <a:pPr algn="ctr"/>
              <a:endParaRPr lang="en-US" sz="2400" dirty="0"/>
            </a:p>
          </p:txBody>
        </p:sp>
        <p:sp>
          <p:nvSpPr>
            <p:cNvPr id="9" name="Rectangle 8"/>
            <p:cNvSpPr/>
            <p:nvPr/>
          </p:nvSpPr>
          <p:spPr>
            <a:xfrm>
              <a:off x="2899967" y="1317093"/>
              <a:ext cx="2323913" cy="416862"/>
            </a:xfrm>
            <a:prstGeom prst="rect">
              <a:avLst/>
            </a:prstGeom>
            <a:solidFill>
              <a:srgbClr val="0A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2899968" y="1733955"/>
              <a:ext cx="2323912" cy="538626"/>
            </a:xfrm>
            <a:prstGeom prst="rect">
              <a:avLst/>
            </a:prstGeom>
            <a:solidFill>
              <a:srgbClr val="FFE705"/>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Rectangle 111"/>
            <p:cNvSpPr/>
            <p:nvPr/>
          </p:nvSpPr>
          <p:spPr>
            <a:xfrm>
              <a:off x="3088187" y="2272581"/>
              <a:ext cx="374080" cy="34332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2899966" y="1317093"/>
              <a:ext cx="586488" cy="1883308"/>
            </a:xfrm>
            <a:prstGeom prst="rect">
              <a:avLst/>
            </a:prstGeom>
            <a:noFill/>
            <a:ln w="38100">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3498903" y="1317093"/>
              <a:ext cx="586488" cy="1883308"/>
            </a:xfrm>
            <a:prstGeom prst="rect">
              <a:avLst/>
            </a:prstGeom>
            <a:noFill/>
            <a:ln w="38100">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2858577" y="3240309"/>
              <a:ext cx="669265" cy="215444"/>
            </a:xfrm>
            <a:prstGeom prst="rect">
              <a:avLst/>
            </a:prstGeom>
            <a:noFill/>
          </p:spPr>
          <p:txBody>
            <a:bodyPr wrap="square" rtlCol="0">
              <a:spAutoFit/>
            </a:bodyPr>
            <a:lstStyle/>
            <a:p>
              <a:pPr algn="ctr"/>
              <a:r>
                <a:rPr lang="en-US" sz="800" dirty="0"/>
                <a:t>OWL Files</a:t>
              </a:r>
            </a:p>
          </p:txBody>
        </p:sp>
        <p:sp>
          <p:nvSpPr>
            <p:cNvPr id="23" name="TextBox 22"/>
            <p:cNvSpPr txBox="1"/>
            <p:nvPr/>
          </p:nvSpPr>
          <p:spPr>
            <a:xfrm>
              <a:off x="3528942" y="3203866"/>
              <a:ext cx="568897" cy="461665"/>
            </a:xfrm>
            <a:prstGeom prst="rect">
              <a:avLst/>
            </a:prstGeom>
            <a:noFill/>
          </p:spPr>
          <p:txBody>
            <a:bodyPr wrap="square" rtlCol="0">
              <a:spAutoFit/>
            </a:bodyPr>
            <a:lstStyle/>
            <a:p>
              <a:pPr algn="ctr"/>
              <a:r>
                <a:rPr lang="en-US" sz="800" dirty="0"/>
                <a:t>UML Documentation</a:t>
              </a:r>
            </a:p>
          </p:txBody>
        </p:sp>
        <p:sp>
          <p:nvSpPr>
            <p:cNvPr id="25" name="Flowchart: Process 24"/>
            <p:cNvSpPr/>
            <p:nvPr/>
          </p:nvSpPr>
          <p:spPr>
            <a:xfrm>
              <a:off x="281651" y="2703827"/>
              <a:ext cx="1600200" cy="533400"/>
            </a:xfrm>
            <a:prstGeom prst="flowChart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Submission </a:t>
              </a:r>
              <a:r>
                <a:rPr lang="en-US" sz="1200" dirty="0" smtClean="0">
                  <a:solidFill>
                    <a:schemeClr val="tx1"/>
                  </a:solidFill>
                </a:rPr>
                <a:t>to </a:t>
              </a:r>
              <a:r>
                <a:rPr lang="en-US" sz="1200" dirty="0">
                  <a:solidFill>
                    <a:schemeClr val="tx1"/>
                  </a:solidFill>
                </a:rPr>
                <a:t>Architecture Board</a:t>
              </a:r>
            </a:p>
          </p:txBody>
        </p:sp>
        <p:sp>
          <p:nvSpPr>
            <p:cNvPr id="26" name="Flowchart: Process 25"/>
            <p:cNvSpPr/>
            <p:nvPr/>
          </p:nvSpPr>
          <p:spPr>
            <a:xfrm>
              <a:off x="395951" y="3542027"/>
              <a:ext cx="1371600" cy="435738"/>
            </a:xfrm>
            <a:prstGeom prst="flowChart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 Public comments</a:t>
              </a:r>
              <a:endParaRPr lang="en-US" sz="1200" dirty="0">
                <a:solidFill>
                  <a:schemeClr val="tx1"/>
                </a:solidFill>
              </a:endParaRPr>
            </a:p>
          </p:txBody>
        </p:sp>
        <p:cxnSp>
          <p:nvCxnSpPr>
            <p:cNvPr id="27" name="Straight Arrow Connector 26"/>
            <p:cNvCxnSpPr/>
            <p:nvPr/>
          </p:nvCxnSpPr>
          <p:spPr>
            <a:xfrm flipH="1">
              <a:off x="1080569" y="2287312"/>
              <a:ext cx="2364" cy="41651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1081751" y="3237227"/>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Elbow Connector 86"/>
            <p:cNvCxnSpPr>
              <a:stCxn id="26" idx="2"/>
            </p:cNvCxnSpPr>
            <p:nvPr/>
          </p:nvCxnSpPr>
          <p:spPr>
            <a:xfrm rot="16200000" flipH="1">
              <a:off x="1941176" y="3118340"/>
              <a:ext cx="648398" cy="2367248"/>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31" name="Rectangle 30"/>
            <p:cNvSpPr/>
            <p:nvPr/>
          </p:nvSpPr>
          <p:spPr>
            <a:xfrm>
              <a:off x="434051" y="1830112"/>
              <a:ext cx="1295400" cy="457200"/>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Build/Test Submission</a:t>
              </a:r>
              <a:endParaRPr lang="en-US" sz="1200" dirty="0">
                <a:solidFill>
                  <a:schemeClr val="tx1"/>
                </a:solidFill>
              </a:endParaRPr>
            </a:p>
          </p:txBody>
        </p:sp>
        <p:sp>
          <p:nvSpPr>
            <p:cNvPr id="48" name="Rectangle 47"/>
            <p:cNvSpPr/>
            <p:nvPr/>
          </p:nvSpPr>
          <p:spPr>
            <a:xfrm>
              <a:off x="4101488" y="1320558"/>
              <a:ext cx="586488" cy="1883308"/>
            </a:xfrm>
            <a:prstGeom prst="rect">
              <a:avLst/>
            </a:prstGeom>
            <a:noFill/>
            <a:ln w="38100">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TextBox 48"/>
            <p:cNvSpPr txBox="1"/>
            <p:nvPr/>
          </p:nvSpPr>
          <p:spPr>
            <a:xfrm>
              <a:off x="4085391" y="3193236"/>
              <a:ext cx="669265" cy="707886"/>
            </a:xfrm>
            <a:prstGeom prst="rect">
              <a:avLst/>
            </a:prstGeom>
            <a:noFill/>
          </p:spPr>
          <p:txBody>
            <a:bodyPr wrap="square" rtlCol="0">
              <a:spAutoFit/>
            </a:bodyPr>
            <a:lstStyle/>
            <a:p>
              <a:pPr algn="ctr"/>
              <a:r>
                <a:rPr lang="en-US" sz="800" dirty="0" smtClean="0"/>
                <a:t>Educational Material</a:t>
              </a:r>
            </a:p>
            <a:p>
              <a:pPr algn="ctr"/>
              <a:r>
                <a:rPr lang="en-US" sz="800" dirty="0" smtClean="0"/>
                <a:t>(incl. pattern ontologies)</a:t>
              </a:r>
              <a:endParaRPr lang="en-US" sz="800" dirty="0"/>
            </a:p>
          </p:txBody>
        </p:sp>
        <p:sp>
          <p:nvSpPr>
            <p:cNvPr id="50" name="Down Arrow 49"/>
            <p:cNvSpPr/>
            <p:nvPr/>
          </p:nvSpPr>
          <p:spPr>
            <a:xfrm flipV="1">
              <a:off x="3104999" y="901713"/>
              <a:ext cx="249583" cy="280188"/>
            </a:xfrm>
            <a:prstGeom prst="downArrow">
              <a:avLst/>
            </a:prstGeom>
            <a:solidFill>
              <a:schemeClr val="bg1">
                <a:lumMod val="6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Down Arrow 50"/>
            <p:cNvSpPr/>
            <p:nvPr/>
          </p:nvSpPr>
          <p:spPr>
            <a:xfrm flipV="1">
              <a:off x="3645478" y="904701"/>
              <a:ext cx="249583" cy="280188"/>
            </a:xfrm>
            <a:prstGeom prst="downArrow">
              <a:avLst/>
            </a:prstGeom>
            <a:solidFill>
              <a:schemeClr val="bg1">
                <a:lumMod val="6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Down Arrow 51"/>
            <p:cNvSpPr/>
            <p:nvPr/>
          </p:nvSpPr>
          <p:spPr>
            <a:xfrm flipV="1">
              <a:off x="4196584" y="898122"/>
              <a:ext cx="249583" cy="280188"/>
            </a:xfrm>
            <a:prstGeom prst="downArrow">
              <a:avLst/>
            </a:prstGeom>
            <a:solidFill>
              <a:schemeClr val="bg1">
                <a:lumMod val="6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ectangle 52"/>
            <p:cNvSpPr/>
            <p:nvPr/>
          </p:nvSpPr>
          <p:spPr>
            <a:xfrm>
              <a:off x="2838754" y="371429"/>
              <a:ext cx="2165686" cy="457200"/>
            </a:xfrm>
            <a:prstGeom prst="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EDMC Website</a:t>
              </a:r>
              <a:endParaRPr lang="en-US" sz="1200" dirty="0">
                <a:solidFill>
                  <a:srgbClr val="000000"/>
                </a:solidFill>
              </a:endParaRPr>
            </a:p>
          </p:txBody>
        </p:sp>
        <p:sp>
          <p:nvSpPr>
            <p:cNvPr id="54" name="Rectangle 53"/>
            <p:cNvSpPr/>
            <p:nvPr/>
          </p:nvSpPr>
          <p:spPr>
            <a:xfrm>
              <a:off x="2869554" y="1778936"/>
              <a:ext cx="1185425" cy="423415"/>
            </a:xfrm>
            <a:prstGeom prst="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262715" y="1878466"/>
              <a:ext cx="1846980" cy="707886"/>
            </a:xfrm>
            <a:prstGeom prst="rect">
              <a:avLst/>
            </a:prstGeom>
            <a:noFill/>
          </p:spPr>
          <p:txBody>
            <a:bodyPr wrap="none" rtlCol="0">
              <a:spAutoFit/>
            </a:bodyPr>
            <a:lstStyle/>
            <a:p>
              <a:r>
                <a:rPr lang="en-US" sz="4000" b="1" dirty="0" smtClean="0">
                  <a:solidFill>
                    <a:schemeClr val="bg1">
                      <a:lumMod val="85000"/>
                    </a:schemeClr>
                  </a:solidFill>
                  <a:effectLst>
                    <a:innerShdw blurRad="63500" dist="50800">
                      <a:prstClr val="black">
                        <a:alpha val="50000"/>
                      </a:prstClr>
                    </a:innerShdw>
                  </a:effectLst>
                </a:rPr>
                <a:t>GITHUB</a:t>
              </a:r>
              <a:endParaRPr lang="en-US" sz="4000" b="1" dirty="0">
                <a:solidFill>
                  <a:schemeClr val="bg1">
                    <a:lumMod val="85000"/>
                  </a:schemeClr>
                </a:solidFill>
                <a:effectLst>
                  <a:innerShdw blurRad="63500" dist="50800">
                    <a:prstClr val="black">
                      <a:alpha val="50000"/>
                    </a:prstClr>
                  </a:innerShdw>
                </a:effectLst>
              </a:endParaRPr>
            </a:p>
          </p:txBody>
        </p:sp>
        <p:sp>
          <p:nvSpPr>
            <p:cNvPr id="62" name="Rectangle 61"/>
            <p:cNvSpPr/>
            <p:nvPr/>
          </p:nvSpPr>
          <p:spPr>
            <a:xfrm>
              <a:off x="4687976" y="1325245"/>
              <a:ext cx="535903" cy="1883308"/>
            </a:xfrm>
            <a:prstGeom prst="rect">
              <a:avLst/>
            </a:prstGeom>
            <a:noFill/>
            <a:ln w="38100">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ectangle 65"/>
            <p:cNvSpPr/>
            <p:nvPr/>
          </p:nvSpPr>
          <p:spPr>
            <a:xfrm>
              <a:off x="5236057" y="1318699"/>
              <a:ext cx="586488" cy="1883308"/>
            </a:xfrm>
            <a:prstGeom prst="rect">
              <a:avLst/>
            </a:prstGeom>
            <a:noFill/>
            <a:ln w="38100">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TextBox 66"/>
            <p:cNvSpPr txBox="1"/>
            <p:nvPr/>
          </p:nvSpPr>
          <p:spPr>
            <a:xfrm>
              <a:off x="5107084" y="3231143"/>
              <a:ext cx="780506" cy="584776"/>
            </a:xfrm>
            <a:prstGeom prst="rect">
              <a:avLst/>
            </a:prstGeom>
            <a:noFill/>
          </p:spPr>
          <p:txBody>
            <a:bodyPr wrap="square" rtlCol="0">
              <a:spAutoFit/>
            </a:bodyPr>
            <a:lstStyle/>
            <a:p>
              <a:pPr algn="ctr"/>
              <a:r>
                <a:rPr lang="en-US" sz="800" dirty="0" smtClean="0"/>
                <a:t>Version Independent Materials</a:t>
              </a:r>
            </a:p>
            <a:p>
              <a:pPr algn="ctr"/>
              <a:r>
                <a:rPr lang="en-US" sz="800" dirty="0" smtClean="0"/>
                <a:t>[2]</a:t>
              </a:r>
              <a:endParaRPr lang="en-US" sz="800" dirty="0"/>
            </a:p>
          </p:txBody>
        </p:sp>
        <p:pic>
          <p:nvPicPr>
            <p:cNvPr id="68" name="Picture 6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19667" y="4061716"/>
              <a:ext cx="342930" cy="426757"/>
            </a:xfrm>
            <a:prstGeom prst="rect">
              <a:avLst/>
            </a:prstGeom>
          </p:spPr>
        </p:pic>
        <p:sp>
          <p:nvSpPr>
            <p:cNvPr id="76" name="TextBox 75"/>
            <p:cNvSpPr txBox="1"/>
            <p:nvPr/>
          </p:nvSpPr>
          <p:spPr>
            <a:xfrm>
              <a:off x="3648366" y="4492359"/>
              <a:ext cx="1347307" cy="430887"/>
            </a:xfrm>
            <a:prstGeom prst="rect">
              <a:avLst/>
            </a:prstGeom>
            <a:noFill/>
          </p:spPr>
          <p:txBody>
            <a:bodyPr wrap="square" rtlCol="0">
              <a:spAutoFit/>
            </a:bodyPr>
            <a:lstStyle/>
            <a:p>
              <a:pPr algn="ctr"/>
              <a:r>
                <a:rPr lang="en-US" sz="1100" dirty="0" smtClean="0"/>
                <a:t>FIBO Content Teams (FCT)</a:t>
              </a:r>
              <a:endParaRPr lang="en-US" sz="1100" dirty="0"/>
            </a:p>
          </p:txBody>
        </p:sp>
        <p:pic>
          <p:nvPicPr>
            <p:cNvPr id="77" name="Picture 7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8236" y="3860836"/>
              <a:ext cx="277589" cy="250285"/>
            </a:xfrm>
            <a:prstGeom prst="rect">
              <a:avLst/>
            </a:prstGeom>
          </p:spPr>
        </p:pic>
        <p:sp>
          <p:nvSpPr>
            <p:cNvPr id="78" name="TextBox 77"/>
            <p:cNvSpPr txBox="1"/>
            <p:nvPr/>
          </p:nvSpPr>
          <p:spPr>
            <a:xfrm>
              <a:off x="3944261" y="4978220"/>
              <a:ext cx="266420" cy="307777"/>
            </a:xfrm>
            <a:prstGeom prst="rect">
              <a:avLst/>
            </a:prstGeom>
            <a:noFill/>
          </p:spPr>
          <p:txBody>
            <a:bodyPr wrap="none" rtlCol="0">
              <a:spAutoFit/>
            </a:bodyPr>
            <a:lstStyle/>
            <a:p>
              <a:r>
                <a:rPr lang="en-US" sz="1400" b="1" dirty="0" smtClean="0"/>
                <a:t>F</a:t>
              </a:r>
              <a:endParaRPr lang="en-US" sz="1200" b="1" dirty="0"/>
            </a:p>
          </p:txBody>
        </p:sp>
        <p:grpSp>
          <p:nvGrpSpPr>
            <p:cNvPr id="4" name="Group 95"/>
            <p:cNvGrpSpPr/>
            <p:nvPr/>
          </p:nvGrpSpPr>
          <p:grpSpPr>
            <a:xfrm flipV="1">
              <a:off x="2984097" y="2793282"/>
              <a:ext cx="272584" cy="1014596"/>
              <a:chOff x="5108631" y="4572000"/>
              <a:chExt cx="890521" cy="1849483"/>
            </a:xfrm>
          </p:grpSpPr>
          <p:sp>
            <p:nvSpPr>
              <p:cNvPr id="94" name="Arc 93"/>
              <p:cNvSpPr/>
              <p:nvPr/>
            </p:nvSpPr>
            <p:spPr>
              <a:xfrm>
                <a:off x="5108631"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5" name="Arc 94"/>
              <p:cNvSpPr/>
              <p:nvPr/>
            </p:nvSpPr>
            <p:spPr>
              <a:xfrm flipH="1">
                <a:off x="5119675"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pic>
          <p:nvPicPr>
            <p:cNvPr id="97" name="Picture 9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8850" y="2890602"/>
              <a:ext cx="277589" cy="250285"/>
            </a:xfrm>
            <a:prstGeom prst="rect">
              <a:avLst/>
            </a:prstGeom>
          </p:spPr>
        </p:pic>
        <p:sp>
          <p:nvSpPr>
            <p:cNvPr id="98" name="TextBox 97"/>
            <p:cNvSpPr txBox="1"/>
            <p:nvPr/>
          </p:nvSpPr>
          <p:spPr>
            <a:xfrm>
              <a:off x="3176544" y="2836590"/>
              <a:ext cx="300082" cy="338554"/>
            </a:xfrm>
            <a:prstGeom prst="rect">
              <a:avLst/>
            </a:prstGeom>
            <a:noFill/>
          </p:spPr>
          <p:txBody>
            <a:bodyPr wrap="none" rtlCol="0">
              <a:spAutoFit/>
            </a:bodyPr>
            <a:lstStyle/>
            <a:p>
              <a:r>
                <a:rPr lang="en-US" sz="1600" b="1" dirty="0" smtClean="0"/>
                <a:t>B</a:t>
              </a:r>
              <a:endParaRPr lang="en-US" sz="1600" b="1" dirty="0"/>
            </a:p>
          </p:txBody>
        </p:sp>
        <p:pic>
          <p:nvPicPr>
            <p:cNvPr id="110" name="Picture 10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8915" y="2312258"/>
              <a:ext cx="277589" cy="250285"/>
            </a:xfrm>
            <a:prstGeom prst="rect">
              <a:avLst/>
            </a:prstGeom>
          </p:spPr>
        </p:pic>
        <p:sp>
          <p:nvSpPr>
            <p:cNvPr id="111" name="TextBox 110"/>
            <p:cNvSpPr txBox="1"/>
            <p:nvPr/>
          </p:nvSpPr>
          <p:spPr>
            <a:xfrm>
              <a:off x="2887629" y="2287528"/>
              <a:ext cx="272832" cy="307777"/>
            </a:xfrm>
            <a:prstGeom prst="rect">
              <a:avLst/>
            </a:prstGeom>
            <a:noFill/>
          </p:spPr>
          <p:txBody>
            <a:bodyPr wrap="none" rtlCol="0">
              <a:spAutoFit/>
            </a:bodyPr>
            <a:lstStyle/>
            <a:p>
              <a:r>
                <a:rPr lang="en-US" sz="1400" b="1" dirty="0" smtClean="0"/>
                <a:t>E</a:t>
              </a:r>
              <a:endParaRPr lang="en-US" sz="1200" b="1" dirty="0"/>
            </a:p>
          </p:txBody>
        </p:sp>
        <p:pic>
          <p:nvPicPr>
            <p:cNvPr id="113" name="Picture 1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86205" y="4061716"/>
              <a:ext cx="342930" cy="426757"/>
            </a:xfrm>
            <a:prstGeom prst="rect">
              <a:avLst/>
            </a:prstGeom>
          </p:spPr>
        </p:pic>
        <p:pic>
          <p:nvPicPr>
            <p:cNvPr id="115" name="Picture 1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2744" y="4061716"/>
              <a:ext cx="342930" cy="426757"/>
            </a:xfrm>
            <a:prstGeom prst="rect">
              <a:avLst/>
            </a:prstGeom>
          </p:spPr>
        </p:pic>
        <p:grpSp>
          <p:nvGrpSpPr>
            <p:cNvPr id="15" name="Group 119"/>
            <p:cNvGrpSpPr/>
            <p:nvPr/>
          </p:nvGrpSpPr>
          <p:grpSpPr>
            <a:xfrm flipV="1">
              <a:off x="4781028" y="2703827"/>
              <a:ext cx="272584" cy="1014596"/>
              <a:chOff x="5108631" y="4572000"/>
              <a:chExt cx="890521" cy="1849483"/>
            </a:xfrm>
          </p:grpSpPr>
          <p:sp>
            <p:nvSpPr>
              <p:cNvPr id="121" name="Arc 120"/>
              <p:cNvSpPr/>
              <p:nvPr/>
            </p:nvSpPr>
            <p:spPr>
              <a:xfrm>
                <a:off x="5108631"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2" name="Arc 121"/>
              <p:cNvSpPr/>
              <p:nvPr/>
            </p:nvSpPr>
            <p:spPr>
              <a:xfrm flipH="1">
                <a:off x="5119675" y="4572000"/>
                <a:ext cx="879477" cy="1849483"/>
              </a:xfrm>
              <a:prstGeom prst="arc">
                <a:avLst/>
              </a:prstGeom>
              <a:ln>
                <a:solidFill>
                  <a:srgbClr val="FFC00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pic>
          <p:nvPicPr>
            <p:cNvPr id="123" name="Picture 1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0845" y="3797877"/>
              <a:ext cx="277589" cy="250285"/>
            </a:xfrm>
            <a:prstGeom prst="rect">
              <a:avLst/>
            </a:prstGeom>
          </p:spPr>
        </p:pic>
        <p:sp>
          <p:nvSpPr>
            <p:cNvPr id="124" name="TextBox 123"/>
            <p:cNvSpPr txBox="1"/>
            <p:nvPr/>
          </p:nvSpPr>
          <p:spPr>
            <a:xfrm>
              <a:off x="4733569" y="3782543"/>
              <a:ext cx="279244" cy="307777"/>
            </a:xfrm>
            <a:prstGeom prst="rect">
              <a:avLst/>
            </a:prstGeom>
            <a:noFill/>
          </p:spPr>
          <p:txBody>
            <a:bodyPr wrap="none" rtlCol="0">
              <a:spAutoFit/>
            </a:bodyPr>
            <a:lstStyle/>
            <a:p>
              <a:r>
                <a:rPr lang="en-US" sz="1400" b="1" dirty="0" smtClean="0"/>
                <a:t>C</a:t>
              </a:r>
              <a:endParaRPr lang="en-US" sz="1200" b="1" dirty="0"/>
            </a:p>
          </p:txBody>
        </p:sp>
        <p:sp>
          <p:nvSpPr>
            <p:cNvPr id="127" name="Freeform 126"/>
            <p:cNvSpPr/>
            <p:nvPr/>
          </p:nvSpPr>
          <p:spPr>
            <a:xfrm>
              <a:off x="3256681" y="1410640"/>
              <a:ext cx="2040780" cy="467826"/>
            </a:xfrm>
            <a:custGeom>
              <a:avLst/>
              <a:gdLst>
                <a:gd name="connsiteX0" fmla="*/ 0 w 3140766"/>
                <a:gd name="connsiteY0" fmla="*/ 499193 h 499193"/>
                <a:gd name="connsiteX1" fmla="*/ 1461053 w 3140766"/>
                <a:gd name="connsiteY1" fmla="*/ 2237 h 499193"/>
                <a:gd name="connsiteX2" fmla="*/ 3140766 w 3140766"/>
                <a:gd name="connsiteY2" fmla="*/ 350106 h 499193"/>
              </a:gdLst>
              <a:ahLst/>
              <a:cxnLst>
                <a:cxn ang="0">
                  <a:pos x="connsiteX0" y="connsiteY0"/>
                </a:cxn>
                <a:cxn ang="0">
                  <a:pos x="connsiteX1" y="connsiteY1"/>
                </a:cxn>
                <a:cxn ang="0">
                  <a:pos x="connsiteX2" y="connsiteY2"/>
                </a:cxn>
              </a:cxnLst>
              <a:rect l="l" t="t" r="r" b="b"/>
              <a:pathLst>
                <a:path w="3140766" h="499193">
                  <a:moveTo>
                    <a:pt x="0" y="499193"/>
                  </a:moveTo>
                  <a:cubicBezTo>
                    <a:pt x="468796" y="263139"/>
                    <a:pt x="937592" y="27085"/>
                    <a:pt x="1461053" y="2237"/>
                  </a:cubicBezTo>
                  <a:cubicBezTo>
                    <a:pt x="1984514" y="-22611"/>
                    <a:pt x="2562640" y="163747"/>
                    <a:pt x="3140766" y="350106"/>
                  </a:cubicBezTo>
                </a:path>
              </a:pathLst>
            </a:custGeom>
            <a:noFill/>
            <a:ln w="34925" cmpd="thickThin">
              <a:headEnd type="triangle"/>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8" name="Picture 1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3859" y="1370345"/>
              <a:ext cx="277589" cy="250285"/>
            </a:xfrm>
            <a:prstGeom prst="rect">
              <a:avLst/>
            </a:prstGeom>
          </p:spPr>
        </p:pic>
        <p:sp>
          <p:nvSpPr>
            <p:cNvPr id="129" name="TextBox 128"/>
            <p:cNvSpPr txBox="1"/>
            <p:nvPr/>
          </p:nvSpPr>
          <p:spPr>
            <a:xfrm>
              <a:off x="4046583" y="1355011"/>
              <a:ext cx="298480" cy="307777"/>
            </a:xfrm>
            <a:prstGeom prst="rect">
              <a:avLst/>
            </a:prstGeom>
            <a:noFill/>
          </p:spPr>
          <p:txBody>
            <a:bodyPr wrap="none" rtlCol="0">
              <a:spAutoFit/>
            </a:bodyPr>
            <a:lstStyle/>
            <a:p>
              <a:r>
                <a:rPr lang="en-US" sz="1400" b="1" dirty="0" smtClean="0"/>
                <a:t>D</a:t>
              </a:r>
              <a:endParaRPr lang="en-US" sz="1200" b="1" dirty="0"/>
            </a:p>
          </p:txBody>
        </p:sp>
        <p:sp>
          <p:nvSpPr>
            <p:cNvPr id="72" name="Freeform 71"/>
            <p:cNvSpPr/>
            <p:nvPr/>
          </p:nvSpPr>
          <p:spPr>
            <a:xfrm>
              <a:off x="3855339" y="4694721"/>
              <a:ext cx="925689" cy="463667"/>
            </a:xfrm>
            <a:custGeom>
              <a:avLst/>
              <a:gdLst>
                <a:gd name="connsiteX0" fmla="*/ 0 w 925689"/>
                <a:gd name="connsiteY0" fmla="*/ 90311 h 463667"/>
                <a:gd name="connsiteX1" fmla="*/ 564444 w 925689"/>
                <a:gd name="connsiteY1" fmla="*/ 462844 h 463667"/>
                <a:gd name="connsiteX2" fmla="*/ 925689 w 925689"/>
                <a:gd name="connsiteY2" fmla="*/ 0 h 463667"/>
              </a:gdLst>
              <a:ahLst/>
              <a:cxnLst>
                <a:cxn ang="0">
                  <a:pos x="connsiteX0" y="connsiteY0"/>
                </a:cxn>
                <a:cxn ang="0">
                  <a:pos x="connsiteX1" y="connsiteY1"/>
                </a:cxn>
                <a:cxn ang="0">
                  <a:pos x="connsiteX2" y="connsiteY2"/>
                </a:cxn>
              </a:cxnLst>
              <a:rect l="l" t="t" r="r" b="b"/>
              <a:pathLst>
                <a:path w="925689" h="463667">
                  <a:moveTo>
                    <a:pt x="0" y="90311"/>
                  </a:moveTo>
                  <a:cubicBezTo>
                    <a:pt x="205081" y="284103"/>
                    <a:pt x="410163" y="477896"/>
                    <a:pt x="564444" y="462844"/>
                  </a:cubicBezTo>
                  <a:cubicBezTo>
                    <a:pt x="718725" y="447792"/>
                    <a:pt x="822207" y="223896"/>
                    <a:pt x="925689"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Freeform 72"/>
            <p:cNvSpPr/>
            <p:nvPr/>
          </p:nvSpPr>
          <p:spPr>
            <a:xfrm>
              <a:off x="4409926" y="4689786"/>
              <a:ext cx="431481" cy="323113"/>
            </a:xfrm>
            <a:custGeom>
              <a:avLst/>
              <a:gdLst>
                <a:gd name="connsiteX0" fmla="*/ 0 w 925689"/>
                <a:gd name="connsiteY0" fmla="*/ 90311 h 463667"/>
                <a:gd name="connsiteX1" fmla="*/ 564444 w 925689"/>
                <a:gd name="connsiteY1" fmla="*/ 462844 h 463667"/>
                <a:gd name="connsiteX2" fmla="*/ 925689 w 925689"/>
                <a:gd name="connsiteY2" fmla="*/ 0 h 463667"/>
              </a:gdLst>
              <a:ahLst/>
              <a:cxnLst>
                <a:cxn ang="0">
                  <a:pos x="connsiteX0" y="connsiteY0"/>
                </a:cxn>
                <a:cxn ang="0">
                  <a:pos x="connsiteX1" y="connsiteY1"/>
                </a:cxn>
                <a:cxn ang="0">
                  <a:pos x="connsiteX2" y="connsiteY2"/>
                </a:cxn>
              </a:cxnLst>
              <a:rect l="l" t="t" r="r" b="b"/>
              <a:pathLst>
                <a:path w="925689" h="463667">
                  <a:moveTo>
                    <a:pt x="0" y="90311"/>
                  </a:moveTo>
                  <a:cubicBezTo>
                    <a:pt x="205081" y="284103"/>
                    <a:pt x="410163" y="477896"/>
                    <a:pt x="564444" y="462844"/>
                  </a:cubicBezTo>
                  <a:cubicBezTo>
                    <a:pt x="718725" y="447792"/>
                    <a:pt x="822207" y="223896"/>
                    <a:pt x="925689"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Freeform 73"/>
            <p:cNvSpPr/>
            <p:nvPr/>
          </p:nvSpPr>
          <p:spPr>
            <a:xfrm>
              <a:off x="3855733" y="4738486"/>
              <a:ext cx="551106" cy="301654"/>
            </a:xfrm>
            <a:custGeom>
              <a:avLst/>
              <a:gdLst>
                <a:gd name="connsiteX0" fmla="*/ 0 w 925689"/>
                <a:gd name="connsiteY0" fmla="*/ 90311 h 463667"/>
                <a:gd name="connsiteX1" fmla="*/ 564444 w 925689"/>
                <a:gd name="connsiteY1" fmla="*/ 462844 h 463667"/>
                <a:gd name="connsiteX2" fmla="*/ 925689 w 925689"/>
                <a:gd name="connsiteY2" fmla="*/ 0 h 463667"/>
              </a:gdLst>
              <a:ahLst/>
              <a:cxnLst>
                <a:cxn ang="0">
                  <a:pos x="connsiteX0" y="connsiteY0"/>
                </a:cxn>
                <a:cxn ang="0">
                  <a:pos x="connsiteX1" y="connsiteY1"/>
                </a:cxn>
                <a:cxn ang="0">
                  <a:pos x="connsiteX2" y="connsiteY2"/>
                </a:cxn>
              </a:cxnLst>
              <a:rect l="l" t="t" r="r" b="b"/>
              <a:pathLst>
                <a:path w="925689" h="463667">
                  <a:moveTo>
                    <a:pt x="0" y="90311"/>
                  </a:moveTo>
                  <a:cubicBezTo>
                    <a:pt x="205081" y="284103"/>
                    <a:pt x="410163" y="477896"/>
                    <a:pt x="564444" y="462844"/>
                  </a:cubicBezTo>
                  <a:cubicBezTo>
                    <a:pt x="718725" y="447792"/>
                    <a:pt x="822207" y="223896"/>
                    <a:pt x="925689"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5" name="Picture 7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6205" y="4986541"/>
              <a:ext cx="277589" cy="250285"/>
            </a:xfrm>
            <a:prstGeom prst="rect">
              <a:avLst/>
            </a:prstGeom>
          </p:spPr>
        </p:pic>
        <p:sp>
          <p:nvSpPr>
            <p:cNvPr id="80" name="TextBox 79"/>
            <p:cNvSpPr txBox="1"/>
            <p:nvPr/>
          </p:nvSpPr>
          <p:spPr>
            <a:xfrm>
              <a:off x="2781552" y="3852622"/>
              <a:ext cx="293670" cy="307777"/>
            </a:xfrm>
            <a:prstGeom prst="rect">
              <a:avLst/>
            </a:prstGeom>
            <a:noFill/>
          </p:spPr>
          <p:txBody>
            <a:bodyPr wrap="none" rtlCol="0">
              <a:spAutoFit/>
            </a:bodyPr>
            <a:lstStyle/>
            <a:p>
              <a:r>
                <a:rPr lang="en-US" sz="1400" b="1" dirty="0" smtClean="0"/>
                <a:t>A</a:t>
              </a:r>
              <a:endParaRPr lang="en-US" sz="1200" b="1" dirty="0"/>
            </a:p>
          </p:txBody>
        </p:sp>
        <p:sp>
          <p:nvSpPr>
            <p:cNvPr id="81" name="TextBox 80"/>
            <p:cNvSpPr txBox="1"/>
            <p:nvPr/>
          </p:nvSpPr>
          <p:spPr>
            <a:xfrm>
              <a:off x="865766" y="4145065"/>
              <a:ext cx="266420" cy="307777"/>
            </a:xfrm>
            <a:prstGeom prst="rect">
              <a:avLst/>
            </a:prstGeom>
            <a:noFill/>
          </p:spPr>
          <p:txBody>
            <a:bodyPr wrap="none" rtlCol="0">
              <a:spAutoFit/>
            </a:bodyPr>
            <a:lstStyle/>
            <a:p>
              <a:r>
                <a:rPr lang="en-US" sz="1400" b="1" dirty="0" smtClean="0"/>
                <a:t>F</a:t>
              </a:r>
              <a:endParaRPr lang="en-US" sz="1200" b="1" dirty="0"/>
            </a:p>
          </p:txBody>
        </p:sp>
        <p:pic>
          <p:nvPicPr>
            <p:cNvPr id="82" name="Picture 8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7710" y="4153386"/>
              <a:ext cx="277589" cy="250285"/>
            </a:xfrm>
            <a:prstGeom prst="rect">
              <a:avLst/>
            </a:prstGeom>
          </p:spPr>
        </p:pic>
        <p:sp>
          <p:nvSpPr>
            <p:cNvPr id="5" name="Bent Arrow 4"/>
            <p:cNvSpPr/>
            <p:nvPr/>
          </p:nvSpPr>
          <p:spPr>
            <a:xfrm>
              <a:off x="1059753" y="1415712"/>
              <a:ext cx="1700983" cy="242872"/>
            </a:xfrm>
            <a:prstGeom prst="bentArrow">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Rectangle 5"/>
            <p:cNvSpPr/>
            <p:nvPr/>
          </p:nvSpPr>
          <p:spPr>
            <a:xfrm>
              <a:off x="127819" y="1662788"/>
              <a:ext cx="1863869" cy="279005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p:nvSpPr>
          <p:spPr>
            <a:xfrm>
              <a:off x="1124542" y="1186745"/>
              <a:ext cx="1611403" cy="276999"/>
            </a:xfrm>
            <a:prstGeom prst="rect">
              <a:avLst/>
            </a:prstGeom>
            <a:noFill/>
          </p:spPr>
          <p:txBody>
            <a:bodyPr wrap="none" rtlCol="0">
              <a:spAutoFit/>
            </a:bodyPr>
            <a:lstStyle/>
            <a:p>
              <a:r>
                <a:rPr lang="en-US" sz="1200" dirty="0" smtClean="0"/>
                <a:t>Promotion to Standard</a:t>
              </a:r>
              <a:endParaRPr lang="en-US" sz="1200" dirty="0"/>
            </a:p>
          </p:txBody>
        </p:sp>
        <p:pic>
          <p:nvPicPr>
            <p:cNvPr id="83" name="Picture 8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7108" y="3629196"/>
              <a:ext cx="277589" cy="250285"/>
            </a:xfrm>
            <a:prstGeom prst="rect">
              <a:avLst/>
            </a:prstGeom>
          </p:spPr>
        </p:pic>
        <p:sp>
          <p:nvSpPr>
            <p:cNvPr id="84" name="TextBox 83"/>
            <p:cNvSpPr txBox="1"/>
            <p:nvPr/>
          </p:nvSpPr>
          <p:spPr>
            <a:xfrm>
              <a:off x="3569832" y="3613862"/>
              <a:ext cx="279244" cy="307777"/>
            </a:xfrm>
            <a:prstGeom prst="rect">
              <a:avLst/>
            </a:prstGeom>
            <a:noFill/>
          </p:spPr>
          <p:txBody>
            <a:bodyPr wrap="none" rtlCol="0">
              <a:spAutoFit/>
            </a:bodyPr>
            <a:lstStyle/>
            <a:p>
              <a:r>
                <a:rPr lang="en-US" sz="1400" b="1" dirty="0" smtClean="0"/>
                <a:t>C</a:t>
              </a:r>
              <a:endParaRPr lang="en-US" sz="1200" b="1" dirty="0"/>
            </a:p>
          </p:txBody>
        </p:sp>
        <p:grpSp>
          <p:nvGrpSpPr>
            <p:cNvPr id="16" name="Group 86"/>
            <p:cNvGrpSpPr/>
            <p:nvPr/>
          </p:nvGrpSpPr>
          <p:grpSpPr>
            <a:xfrm>
              <a:off x="3253300" y="2667359"/>
              <a:ext cx="465936" cy="251846"/>
              <a:chOff x="1534583" y="4923246"/>
              <a:chExt cx="465936" cy="251846"/>
            </a:xfrm>
          </p:grpSpPr>
          <p:sp>
            <p:nvSpPr>
              <p:cNvPr id="99" name="Down Arrow 98"/>
              <p:cNvSpPr/>
              <p:nvPr/>
            </p:nvSpPr>
            <p:spPr>
              <a:xfrm rot="5400000" flipV="1">
                <a:off x="1735633" y="4907944"/>
                <a:ext cx="249583" cy="28018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Down Arrow 84"/>
              <p:cNvSpPr/>
              <p:nvPr/>
            </p:nvSpPr>
            <p:spPr>
              <a:xfrm rot="16014923" flipV="1">
                <a:off x="1549885" y="4910207"/>
                <a:ext cx="249583" cy="280188"/>
              </a:xfrm>
              <a:prstGeom prst="downArrow">
                <a:avLst/>
              </a:prstGeom>
              <a:gradFill>
                <a:lin ang="156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3" name="TextBox 62"/>
            <p:cNvSpPr txBox="1"/>
            <p:nvPr/>
          </p:nvSpPr>
          <p:spPr>
            <a:xfrm>
              <a:off x="4490912" y="3207991"/>
              <a:ext cx="955560" cy="461665"/>
            </a:xfrm>
            <a:prstGeom prst="rect">
              <a:avLst/>
            </a:prstGeom>
            <a:noFill/>
          </p:spPr>
          <p:txBody>
            <a:bodyPr wrap="square" rtlCol="0">
              <a:spAutoFit/>
            </a:bodyPr>
            <a:lstStyle/>
            <a:p>
              <a:pPr algn="ctr"/>
              <a:r>
                <a:rPr lang="en-US" sz="800" dirty="0" smtClean="0"/>
                <a:t>Development Support Artifacts[1]</a:t>
              </a:r>
              <a:endParaRPr lang="en-US" sz="800" dirty="0"/>
            </a:p>
          </p:txBody>
        </p:sp>
      </p:grpSp>
    </p:spTree>
    <p:extLst>
      <p:ext uri="{BB962C8B-B14F-4D97-AF65-F5344CB8AC3E}">
        <p14:creationId xmlns:p14="http://schemas.microsoft.com/office/powerpoint/2010/main" val="522941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Conceptual Ontologies</a:t>
            </a:r>
            <a:endParaRPr lang="en-US" dirty="0"/>
          </a:p>
        </p:txBody>
      </p:sp>
      <p:sp>
        <p:nvSpPr>
          <p:cNvPr id="3" name="Content Placeholder 2"/>
          <p:cNvSpPr>
            <a:spLocks noGrp="1"/>
          </p:cNvSpPr>
          <p:nvPr>
            <p:ph idx="1"/>
          </p:nvPr>
        </p:nvSpPr>
        <p:spPr/>
        <p:txBody>
          <a:bodyPr/>
          <a:lstStyle/>
          <a:p>
            <a:r>
              <a:rPr lang="en-US" dirty="0" smtClean="0"/>
              <a:t>Canonical reference model of business meanings</a:t>
            </a:r>
          </a:p>
          <a:p>
            <a:r>
              <a:rPr lang="en-US" dirty="0" smtClean="0"/>
              <a:t>Implements knowledge representation principles</a:t>
            </a:r>
          </a:p>
          <a:p>
            <a:r>
              <a:rPr lang="en-US" dirty="0" smtClean="0"/>
              <a:t>Independent of operational</a:t>
            </a:r>
            <a:r>
              <a:rPr lang="en-US" baseline="0" dirty="0" smtClean="0"/>
              <a:t> OWL ontologies</a:t>
            </a:r>
          </a:p>
          <a:p>
            <a:r>
              <a:rPr lang="en-US" baseline="0" dirty="0" smtClean="0"/>
              <a:t>Expressed in RDF/OWL</a:t>
            </a:r>
          </a:p>
          <a:p>
            <a:pPr lvl="1"/>
            <a:r>
              <a:rPr lang="en-US" dirty="0" smtClean="0"/>
              <a:t>Without technology constraints (computationally</a:t>
            </a:r>
            <a:r>
              <a:rPr lang="en-US" baseline="0" dirty="0" smtClean="0"/>
              <a:t> independent model)</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8</a:t>
            </a:fld>
            <a:endParaRPr lang="en-US" dirty="0"/>
          </a:p>
        </p:txBody>
      </p:sp>
    </p:spTree>
    <p:extLst>
      <p:ext uri="{BB962C8B-B14F-4D97-AF65-F5344CB8AC3E}">
        <p14:creationId xmlns:p14="http://schemas.microsoft.com/office/powerpoint/2010/main" val="2618729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Conceptual Ontologies Status</a:t>
            </a:r>
            <a:endParaRPr lang="en-US" dirty="0"/>
          </a:p>
        </p:txBody>
      </p:sp>
      <p:sp>
        <p:nvSpPr>
          <p:cNvPr id="3" name="Content Placeholder 2"/>
          <p:cNvSpPr>
            <a:spLocks noGrp="1"/>
          </p:cNvSpPr>
          <p:nvPr>
            <p:ph idx="1"/>
          </p:nvPr>
        </p:nvSpPr>
        <p:spPr/>
        <p:txBody>
          <a:bodyPr/>
          <a:lstStyle/>
          <a:p>
            <a:r>
              <a:rPr lang="en-US" dirty="0" smtClean="0"/>
              <a:t>Now being output from the legacy UML model repository into RDF/OWL</a:t>
            </a:r>
          </a:p>
          <a:p>
            <a:pPr lvl="0"/>
            <a:r>
              <a:rPr lang="en-US" dirty="0" smtClean="0"/>
              <a:t>Namespaces are spec.edmcouncil.org</a:t>
            </a:r>
          </a:p>
          <a:p>
            <a:pPr lvl="0"/>
            <a:r>
              <a:rPr lang="en-US" dirty="0" smtClean="0"/>
              <a:t>Represents the “Red” FIBO in the development process</a:t>
            </a:r>
          </a:p>
          <a:p>
            <a:pPr lvl="0"/>
            <a:r>
              <a:rPr lang="en-US" dirty="0" smtClean="0"/>
              <a:t>Includes upper ontology</a:t>
            </a:r>
            <a:r>
              <a:rPr lang="en-US" baseline="0" dirty="0" smtClean="0"/>
              <a:t> along with semantic primitives (archetypes) for Commitment, transaction semantics, social constructs etc. </a:t>
            </a:r>
          </a:p>
          <a:p>
            <a:pPr lvl="0"/>
            <a:r>
              <a:rPr lang="en-US" baseline="0" dirty="0" smtClean="0"/>
              <a:t>Looking to Applied Ontology community for additional guidance and input</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9</a:t>
            </a:fld>
            <a:endParaRPr lang="en-US" dirty="0"/>
          </a:p>
        </p:txBody>
      </p:sp>
    </p:spTree>
    <p:extLst>
      <p:ext uri="{BB962C8B-B14F-4D97-AF65-F5344CB8AC3E}">
        <p14:creationId xmlns:p14="http://schemas.microsoft.com/office/powerpoint/2010/main" val="3587824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8456</TotalTime>
  <Words>2701</Words>
  <Application>Microsoft Office PowerPoint</Application>
  <PresentationFormat>On-screen Show (4:3)</PresentationFormat>
  <Paragraphs>685</Paragraphs>
  <Slides>45</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Arabic Typesetting</vt:lpstr>
      <vt:lpstr>Arial</vt:lpstr>
      <vt:lpstr>Calibri</vt:lpstr>
      <vt:lpstr>Georgia</vt:lpstr>
      <vt:lpstr>Gill Sans</vt:lpstr>
      <vt:lpstr>Osaka</vt:lpstr>
      <vt:lpstr>Times New Roman</vt:lpstr>
      <vt:lpstr>ヒラギノ角ゴ ProN W3</vt:lpstr>
      <vt:lpstr>Office Theme</vt:lpstr>
      <vt:lpstr>FIBO Status Update</vt:lpstr>
      <vt:lpstr>Overview</vt:lpstr>
      <vt:lpstr>FIBO OMG Submissions Status Overview</vt:lpstr>
      <vt:lpstr>Current Roadmap</vt:lpstr>
      <vt:lpstr>FIBO Development Process</vt:lpstr>
      <vt:lpstr>  FIBO™ Development Process</vt:lpstr>
      <vt:lpstr>PowerPoint Presentation</vt:lpstr>
      <vt:lpstr>FIBO Conceptual Ontologies</vt:lpstr>
      <vt:lpstr>FIBO Conceptual Ontologies Status</vt:lpstr>
      <vt:lpstr>FIBO Conceptual Ontologies (Lattice etc.)</vt:lpstr>
      <vt:lpstr>Meaning</vt:lpstr>
      <vt:lpstr>Consider the Dictionary</vt:lpstr>
      <vt:lpstr>Consider the Dictionary</vt:lpstr>
      <vt:lpstr>Consider the Dictionary</vt:lpstr>
      <vt:lpstr>Semantic Networks</vt:lpstr>
      <vt:lpstr>Semantic Networks</vt:lpstr>
      <vt:lpstr>Semantic Grounding for Businesses</vt:lpstr>
      <vt:lpstr>Making it Meaningful</vt:lpstr>
      <vt:lpstr>Approaches to Meaning</vt:lpstr>
      <vt:lpstr>Approaches to Meaning</vt:lpstr>
      <vt:lpstr>Rosetta Stone v Mayan Stones</vt:lpstr>
      <vt:lpstr>Applying Meaning to Financial Semantics</vt:lpstr>
      <vt:lpstr>Where does this lead?</vt:lpstr>
      <vt:lpstr>Classification Theory</vt:lpstr>
      <vt:lpstr>Overview of Classification Theory</vt:lpstr>
      <vt:lpstr>Classification – General View</vt:lpstr>
      <vt:lpstr>Classification Requirements</vt:lpstr>
      <vt:lpstr>Taxonomy</vt:lpstr>
      <vt:lpstr>Common Semantics Roadmap</vt:lpstr>
      <vt:lpstr>Improvements to the Legacy FIBO Models</vt:lpstr>
      <vt:lpstr>Restrictions</vt:lpstr>
      <vt:lpstr>Datatypes / Information Kinds</vt:lpstr>
      <vt:lpstr>Conceptual and Physical Ontologies</vt:lpstr>
      <vt:lpstr>Types and Datatypes</vt:lpstr>
      <vt:lpstr>OWL Datatypes</vt:lpstr>
      <vt:lpstr>Information Kinds</vt:lpstr>
      <vt:lpstr>Datatypes</vt:lpstr>
      <vt:lpstr>Relating information kinds to datatypes</vt:lpstr>
      <vt:lpstr>FIBO Conceptual Roadmap 2: Common Semantics</vt:lpstr>
      <vt:lpstr>FIBO Content and Status</vt:lpstr>
      <vt:lpstr>Key to Colors</vt:lpstr>
      <vt:lpstr>FIBO Development Scenario (September 2014)</vt:lpstr>
      <vt:lpstr>FIBO Development Scenario (September 2014)</vt:lpstr>
      <vt:lpstr>FIBO Development Scenario (September 2014)</vt:lpstr>
      <vt:lpstr>FIBO Development Scenario (September 2014)</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 Council / Object Management Group Semantic Standards</dc:title>
  <dc:creator>Owner</dc:creator>
  <cp:lastModifiedBy>Michael Bennett</cp:lastModifiedBy>
  <cp:revision>421</cp:revision>
  <dcterms:created xsi:type="dcterms:W3CDTF">2011-04-19T19:19:23Z</dcterms:created>
  <dcterms:modified xsi:type="dcterms:W3CDTF">2014-10-13T15:09:04Z</dcterms:modified>
</cp:coreProperties>
</file>